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Lst>
  <p:sldSz cy="5143500" cx="9144000"/>
  <p:notesSz cx="6858000" cy="9144000"/>
  <p:embeddedFontLst>
    <p:embeddedFont>
      <p:font typeface="Roboto"/>
      <p:regular r:id="rId152"/>
      <p:bold r:id="rId153"/>
      <p:italic r:id="rId154"/>
      <p:boldItalic r:id="rId155"/>
    </p:embeddedFont>
    <p:embeddedFont>
      <p:font typeface="Nunito"/>
      <p:regular r:id="rId156"/>
      <p:bold r:id="rId157"/>
      <p:italic r:id="rId158"/>
      <p:boldItalic r:id="rId159"/>
    </p:embeddedFont>
    <p:embeddedFont>
      <p:font typeface="Montserrat"/>
      <p:regular r:id="rId160"/>
      <p:bold r:id="rId161"/>
      <p:italic r:id="rId162"/>
      <p:boldItalic r:id="rId163"/>
    </p:embeddedFont>
    <p:embeddedFont>
      <p:font typeface="Maven Pro"/>
      <p:regular r:id="rId164"/>
      <p:bold r:id="rId165"/>
    </p:embeddedFont>
    <p:embeddedFont>
      <p:font typeface="Average"/>
      <p:regular r:id="rId166"/>
    </p:embeddedFont>
    <p:embeddedFont>
      <p:font typeface="Roboto Mono"/>
      <p:regular r:id="rId167"/>
      <p:bold r:id="rId168"/>
      <p:italic r:id="rId169"/>
      <p:boldItalic r:id="rId1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170" Type="http://schemas.openxmlformats.org/officeDocument/2006/relationships/font" Target="fonts/RobotoMono-boldItalic.fntdata"/><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font" Target="fonts/MavenPro-bold.fntdata"/><Relationship Id="rId69" Type="http://schemas.openxmlformats.org/officeDocument/2006/relationships/slide" Target="slides/slide64.xml"/><Relationship Id="rId164" Type="http://schemas.openxmlformats.org/officeDocument/2006/relationships/font" Target="fonts/MavenPro-regular.fntdata"/><Relationship Id="rId163" Type="http://schemas.openxmlformats.org/officeDocument/2006/relationships/font" Target="fonts/Montserrat-boldItalic.fntdata"/><Relationship Id="rId162" Type="http://schemas.openxmlformats.org/officeDocument/2006/relationships/font" Target="fonts/Montserrat-italic.fntdata"/><Relationship Id="rId169" Type="http://schemas.openxmlformats.org/officeDocument/2006/relationships/font" Target="fonts/RobotoMono-italic.fntdata"/><Relationship Id="rId168" Type="http://schemas.openxmlformats.org/officeDocument/2006/relationships/font" Target="fonts/RobotoMono-bold.fntdata"/><Relationship Id="rId167" Type="http://schemas.openxmlformats.org/officeDocument/2006/relationships/font" Target="fonts/RobotoMono-regular.fntdata"/><Relationship Id="rId166" Type="http://schemas.openxmlformats.org/officeDocument/2006/relationships/font" Target="fonts/Average-regular.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font" Target="fonts/Montserrat-bold.fntdata"/><Relationship Id="rId54" Type="http://schemas.openxmlformats.org/officeDocument/2006/relationships/slide" Target="slides/slide49.xml"/><Relationship Id="rId160" Type="http://schemas.openxmlformats.org/officeDocument/2006/relationships/font" Target="fonts/Montserrat-regular.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Nunito-boldItalic.fntdata"/><Relationship Id="rId59" Type="http://schemas.openxmlformats.org/officeDocument/2006/relationships/slide" Target="slides/slide54.xml"/><Relationship Id="rId154" Type="http://schemas.openxmlformats.org/officeDocument/2006/relationships/font" Target="fonts/Roboto-italic.fntdata"/><Relationship Id="rId58" Type="http://schemas.openxmlformats.org/officeDocument/2006/relationships/slide" Target="slides/slide53.xml"/><Relationship Id="rId153" Type="http://schemas.openxmlformats.org/officeDocument/2006/relationships/font" Target="fonts/Roboto-bold.fntdata"/><Relationship Id="rId152" Type="http://schemas.openxmlformats.org/officeDocument/2006/relationships/font" Target="fonts/Roboto-regular.fntdata"/><Relationship Id="rId151" Type="http://schemas.openxmlformats.org/officeDocument/2006/relationships/slide" Target="slides/slide146.xml"/><Relationship Id="rId158" Type="http://schemas.openxmlformats.org/officeDocument/2006/relationships/font" Target="fonts/Nunito-italic.fntdata"/><Relationship Id="rId157" Type="http://schemas.openxmlformats.org/officeDocument/2006/relationships/font" Target="fonts/Nunito-bold.fntdata"/><Relationship Id="rId156" Type="http://schemas.openxmlformats.org/officeDocument/2006/relationships/font" Target="fonts/Nunito-regular.fntdata"/><Relationship Id="rId155" Type="http://schemas.openxmlformats.org/officeDocument/2006/relationships/font" Target="fonts/Robo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150c04efd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150c04efd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31506414dc2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31506414dc2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31506414dc2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31506414dc2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314faca3c0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314faca3c0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150c04efd3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3150c04efd3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3150c04efd3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3150c04efd3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3150c04efd3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3150c04efd3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150c04efd3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150c04efd3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3150c04efd3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3150c04efd3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3150c04efd3_1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3150c04efd3_1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3150c04efd3_1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3150c04efd3_1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150c04efd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150c04efd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3150c04efd3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3150c04efd3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3150c04efd3_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3150c04efd3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3150c04efd3_1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3150c04efd3_1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3150c04efd3_1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3150c04efd3_1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3150c04efd3_1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3150c04efd3_1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3150c04efd3_1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3150c04efd3_1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3150c04efd3_1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3150c04efd3_1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3150c04efd3_1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3150c04efd3_1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314faca3c0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314faca3c0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3150c04efd3_5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3150c04efd3_5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150c04efd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150c04efd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3150c04efd3_5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3150c04efd3_5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3150c04efd3_5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3150c04efd3_5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3150c04efd3_5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3150c04efd3_5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3150c04efd3_1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3150c04efd3_1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3150c04efd3_5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3150c04efd3_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3150c04efd3_5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3150c04efd3_5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3150c04efd3_5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3150c04efd3_5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3150c04efd3_5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3150c04efd3_5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3150c04efd3_5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3150c04efd3_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3150c04efd3_5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3150c04efd3_5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150c04efd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150c04efd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3150c04efd3_5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3150c04efd3_5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3150c04efd3_5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3150c04efd3_5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314faca3c0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314faca3c0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314faca3c08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314faca3c08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314faca3c08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314faca3c08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314faca3c08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314faca3c08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314faca3c08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314faca3c08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314faca3c08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314faca3c08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314faca3c08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314faca3c08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314faca3c08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314faca3c08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150c04efd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150c04efd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314faca3c08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314faca3c08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314faca3c08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314faca3c08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314faca3c08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314faca3c08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314faca3c08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314faca3c08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314faca3c08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314faca3c08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314faca3c08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314faca3c08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2a57e8436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2a57e8436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150c04efd3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150c04efd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150c04efd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150c04efd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150c04efd3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150c04efd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150c04efd3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150c04efd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150c04efd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150c04efd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14faca3c0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14faca3c0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150c04efd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150c04efd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150c04efd3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150c04efd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150c04efd3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150c04efd3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150c04efd3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150c04efd3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150c04efd3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150c04efd3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150c04efd3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150c04efd3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150c04efd3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150c04efd3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150c04efd3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150c04efd3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150c04efd3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150c04efd3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a5dd2b842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a5dd2b842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150c04efd3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150c04efd3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150c04efd3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150c04efd3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150c04efd3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150c04efd3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150c04efd3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150c04efd3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150c04efd3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3150c04efd3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150c04efd3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150c04efd3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14faca3c0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14faca3c0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14faca3c08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14faca3c08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14faca3c08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14faca3c08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14faca3c0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14faca3c0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14faca3c0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14faca3c0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14faca3c08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314faca3c08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14faca3c08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14faca3c08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14faca3c08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14faca3c08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14faca3c08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14faca3c08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14faca3c08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14faca3c08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314faca3c08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314faca3c08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14faca3c08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314faca3c0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14faca3c08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14faca3c08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14faca3c08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14faca3c08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50c04efd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150c04efd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14faca3c08_6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314faca3c08_6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14faca3c0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14faca3c0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150a01f2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150a01f2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150a01f2d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3150a01f2d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150a01f2d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150a01f2d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3150a01f2d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3150a01f2d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150a01f2d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3150a01f2d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150a01f2d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150a01f2d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150a01f2d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3150a01f2d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3150a01f2d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3150a01f2d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150c04efd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150c04efd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3150a01f2d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3150a01f2d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150a01f2d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3150a01f2d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3150c04efd3_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3150c04efd3_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3150a01f2d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3150a01f2d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3150c04efd3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3150c04efd3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314faca3c0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314faca3c0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150c04efd3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3150c04efd3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3150c04efd3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3150c04efd3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3150c04efd3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3150c04efd3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3150c04efd3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3150c04efd3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150c04efd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150c04efd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3150c04efd3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3150c04efd3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3150c04efd3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3150c04efd3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3150c04efd3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3150c04efd3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3150c04efd3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3150c04efd3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150c04efd3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3150c04efd3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3150c04efd3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3150c04efd3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3150c04efd3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3150c04efd3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3150c04efd3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3150c04efd3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3150c04efd3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3150c04efd3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3150c04efd3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3150c04efd3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150c04efd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150c04efd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3150c04efd3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3150c04efd3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3150c04efd3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3150c04efd3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317d89fa7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317d89fa7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317d89fa75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317d89fa75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317d89fa75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317d89fa75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317d89fa75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317d89fa75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317d89fa75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317d89fa75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317d89fa75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317d89fa75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14faca3c0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14faca3c0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1506414dc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31506414dc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150c04efd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150c04efd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1506414dc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1506414dc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31506414dc2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31506414dc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1506414dc2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31506414dc2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31506414dc2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31506414dc2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1506414dc2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1506414dc2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31506414dc2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31506414dc2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31506414dc2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31506414dc2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31506414dc2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31506414dc2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31506414dc2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31506414dc2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31506414dc2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31506414dc2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273" name="Shape 273"/>
        <p:cNvGrpSpPr/>
        <p:nvPr/>
      </p:nvGrpSpPr>
      <p:grpSpPr>
        <a:xfrm>
          <a:off x="0" y="0"/>
          <a:ext cx="0" cy="0"/>
          <a:chOff x="0" y="0"/>
          <a:chExt cx="0" cy="0"/>
        </a:xfrm>
      </p:grpSpPr>
      <p:grpSp>
        <p:nvGrpSpPr>
          <p:cNvPr id="274" name="Google Shape;274;p13"/>
          <p:cNvGrpSpPr/>
          <p:nvPr/>
        </p:nvGrpSpPr>
        <p:grpSpPr>
          <a:xfrm>
            <a:off x="4406400" y="0"/>
            <a:ext cx="4737600" cy="5143065"/>
            <a:chOff x="4406400" y="0"/>
            <a:chExt cx="4737600" cy="5143065"/>
          </a:xfrm>
        </p:grpSpPr>
        <p:sp>
          <p:nvSpPr>
            <p:cNvPr id="275" name="Google Shape;275;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94" name="Google Shape;294;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95" name="Shape 295"/>
        <p:cNvGrpSpPr/>
        <p:nvPr/>
      </p:nvGrpSpPr>
      <p:grpSpPr>
        <a:xfrm>
          <a:off x="0" y="0"/>
          <a:ext cx="0" cy="0"/>
          <a:chOff x="0" y="0"/>
          <a:chExt cx="0" cy="0"/>
        </a:xfrm>
      </p:grpSpPr>
      <p:pic>
        <p:nvPicPr>
          <p:cNvPr descr="offset_comp_343059.jpg" id="296" name="Google Shape;296;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97" name="Google Shape;297;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8" name="Google Shape;298;p14"/>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dk2"/>
              </a:buClr>
              <a:buSzPts val="1300"/>
              <a:buChar char="●"/>
              <a:defRPr>
                <a:solidFill>
                  <a:schemeClr val="dk2"/>
                </a:solidFill>
              </a:defRPr>
            </a:lvl1pPr>
            <a:lvl2pPr indent="-298450" lvl="1" marL="914400">
              <a:spcBef>
                <a:spcPts val="0"/>
              </a:spcBef>
              <a:spcAft>
                <a:spcPts val="0"/>
              </a:spcAft>
              <a:buClr>
                <a:schemeClr val="dk2"/>
              </a:buClr>
              <a:buSzPts val="1100"/>
              <a:buChar char="○"/>
              <a:defRPr>
                <a:solidFill>
                  <a:schemeClr val="dk2"/>
                </a:solidFill>
              </a:defRPr>
            </a:lvl2pPr>
            <a:lvl3pPr indent="-298450" lvl="2" marL="1371600">
              <a:spcBef>
                <a:spcPts val="0"/>
              </a:spcBef>
              <a:spcAft>
                <a:spcPts val="0"/>
              </a:spcAft>
              <a:buClr>
                <a:schemeClr val="dk2"/>
              </a:buClr>
              <a:buSzPts val="1100"/>
              <a:buChar char="■"/>
              <a:defRPr>
                <a:solidFill>
                  <a:schemeClr val="dk2"/>
                </a:solidFill>
              </a:defRPr>
            </a:lvl3pPr>
            <a:lvl4pPr indent="-298450" lvl="3" marL="1828800">
              <a:spcBef>
                <a:spcPts val="0"/>
              </a:spcBef>
              <a:spcAft>
                <a:spcPts val="0"/>
              </a:spcAft>
              <a:buClr>
                <a:schemeClr val="dk2"/>
              </a:buClr>
              <a:buSzPts val="1100"/>
              <a:buChar char="●"/>
              <a:defRPr>
                <a:solidFill>
                  <a:schemeClr val="dk2"/>
                </a:solidFill>
              </a:defRPr>
            </a:lvl4pPr>
            <a:lvl5pPr indent="-298450" lvl="4" marL="2286000">
              <a:spcBef>
                <a:spcPts val="0"/>
              </a:spcBef>
              <a:spcAft>
                <a:spcPts val="0"/>
              </a:spcAft>
              <a:buClr>
                <a:schemeClr val="dk2"/>
              </a:buClr>
              <a:buSzPts val="1100"/>
              <a:buChar char="○"/>
              <a:defRPr>
                <a:solidFill>
                  <a:schemeClr val="dk2"/>
                </a:solidFill>
              </a:defRPr>
            </a:lvl5pPr>
            <a:lvl6pPr indent="-298450" lvl="5" marL="2743200">
              <a:spcBef>
                <a:spcPts val="0"/>
              </a:spcBef>
              <a:spcAft>
                <a:spcPts val="0"/>
              </a:spcAft>
              <a:buClr>
                <a:schemeClr val="dk2"/>
              </a:buClr>
              <a:buSzPts val="1100"/>
              <a:buChar char="■"/>
              <a:defRPr>
                <a:solidFill>
                  <a:schemeClr val="dk2"/>
                </a:solidFill>
              </a:defRPr>
            </a:lvl6pPr>
            <a:lvl7pPr indent="-298450" lvl="6" marL="3200400">
              <a:spcBef>
                <a:spcPts val="0"/>
              </a:spcBef>
              <a:spcAft>
                <a:spcPts val="0"/>
              </a:spcAft>
              <a:buClr>
                <a:schemeClr val="dk2"/>
              </a:buClr>
              <a:buSzPts val="1100"/>
              <a:buChar char="●"/>
              <a:defRPr>
                <a:solidFill>
                  <a:schemeClr val="dk2"/>
                </a:solidFill>
              </a:defRPr>
            </a:lvl7pPr>
            <a:lvl8pPr indent="-298450" lvl="7" marL="3657600">
              <a:spcBef>
                <a:spcPts val="0"/>
              </a:spcBef>
              <a:spcAft>
                <a:spcPts val="0"/>
              </a:spcAft>
              <a:buClr>
                <a:schemeClr val="dk2"/>
              </a:buClr>
              <a:buSzPts val="1100"/>
              <a:buChar char="○"/>
              <a:defRPr>
                <a:solidFill>
                  <a:schemeClr val="dk2"/>
                </a:solidFill>
              </a:defRPr>
            </a:lvl8pPr>
            <a:lvl9pPr indent="-298450" lvl="8" marL="4114800">
              <a:spcBef>
                <a:spcPts val="0"/>
              </a:spcBef>
              <a:spcAft>
                <a:spcPts val="0"/>
              </a:spcAft>
              <a:buClr>
                <a:schemeClr val="dk2"/>
              </a:buClr>
              <a:buSzPts val="1100"/>
              <a:buChar char="■"/>
              <a:defRPr>
                <a:solidFill>
                  <a:schemeClr val="dk2"/>
                </a:solidFill>
              </a:defRPr>
            </a:lvl9pPr>
          </a:lstStyle>
          <a:p/>
        </p:txBody>
      </p:sp>
      <p:sp>
        <p:nvSpPr>
          <p:cNvPr id="299" name="Google Shape;29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00" name="Google Shape;300;p14">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14"/>
          <p:cNvGrpSpPr/>
          <p:nvPr/>
        </p:nvGrpSpPr>
        <p:grpSpPr>
          <a:xfrm>
            <a:off x="0" y="381001"/>
            <a:ext cx="1037850" cy="1016287"/>
            <a:chOff x="0" y="381001"/>
            <a:chExt cx="1037850" cy="1016287"/>
          </a:xfrm>
        </p:grpSpPr>
        <p:sp>
          <p:nvSpPr>
            <p:cNvPr id="305" name="Google Shape;305;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0.xml"/><Relationship Id="rId3" Type="http://schemas.openxmlformats.org/officeDocument/2006/relationships/image" Target="../media/image132.png"/><Relationship Id="rId4" Type="http://schemas.openxmlformats.org/officeDocument/2006/relationships/image" Target="../media/image122.png"/><Relationship Id="rId5" Type="http://schemas.openxmlformats.org/officeDocument/2006/relationships/image" Target="../media/image11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1.xml"/><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image" Target="../media/image124.png"/><Relationship Id="rId6" Type="http://schemas.openxmlformats.org/officeDocument/2006/relationships/image" Target="../media/image12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hyperlink" Target="https://docs.google.com/document/d/1sSVbOWjJqUe_1-B565AS0yPZE0t_t3kWC0o_ugVub10/edit?tab=t.0#heading=h.c01tapa9qdgf"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47.png"/><Relationship Id="rId4" Type="http://schemas.openxmlformats.org/officeDocument/2006/relationships/image" Target="../media/image127.png"/><Relationship Id="rId5" Type="http://schemas.openxmlformats.org/officeDocument/2006/relationships/image" Target="../media/image12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30.png"/><Relationship Id="rId4" Type="http://schemas.openxmlformats.org/officeDocument/2006/relationships/image" Target="../media/image15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34.png"/><Relationship Id="rId4" Type="http://schemas.openxmlformats.org/officeDocument/2006/relationships/image" Target="../media/image133.png"/><Relationship Id="rId5" Type="http://schemas.openxmlformats.org/officeDocument/2006/relationships/image" Target="../media/image13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45.png"/><Relationship Id="rId4" Type="http://schemas.openxmlformats.org/officeDocument/2006/relationships/image" Target="../media/image13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39.png"/><Relationship Id="rId4" Type="http://schemas.openxmlformats.org/officeDocument/2006/relationships/image" Target="../media/image144.png"/><Relationship Id="rId5" Type="http://schemas.openxmlformats.org/officeDocument/2006/relationships/image" Target="../media/image136.png"/><Relationship Id="rId6" Type="http://schemas.openxmlformats.org/officeDocument/2006/relationships/image" Target="../media/image14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42.png"/><Relationship Id="rId4" Type="http://schemas.openxmlformats.org/officeDocument/2006/relationships/image" Target="../media/image140.png"/><Relationship Id="rId5" Type="http://schemas.openxmlformats.org/officeDocument/2006/relationships/image" Target="../media/image14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46.png"/><Relationship Id="rId4" Type="http://schemas.openxmlformats.org/officeDocument/2006/relationships/image" Target="../media/image15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5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7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5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5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52.png"/><Relationship Id="rId4" Type="http://schemas.openxmlformats.org/officeDocument/2006/relationships/image" Target="../media/image149.png"/><Relationship Id="rId5" Type="http://schemas.openxmlformats.org/officeDocument/2006/relationships/image" Target="../media/image161.png"/><Relationship Id="rId6" Type="http://schemas.openxmlformats.org/officeDocument/2006/relationships/image" Target="../media/image15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68.png"/><Relationship Id="rId4" Type="http://schemas.openxmlformats.org/officeDocument/2006/relationships/image" Target="../media/image15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hyperlink" Target="https://docs.google.com/document/d/1sSVbOWjJqUe_1-B565AS0yPZE0t_t3kWC0o_ugVub10/edit?tab=t.0#heading=h.yz9ntesrdxi"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5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6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5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63.png"/><Relationship Id="rId4" Type="http://schemas.openxmlformats.org/officeDocument/2006/relationships/image" Target="../media/image16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6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6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6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7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6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173.png"/><Relationship Id="rId4" Type="http://schemas.openxmlformats.org/officeDocument/2006/relationships/image" Target="../media/image18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hyperlink" Target="https://docs.google.com/document/d/1sSVbOWjJqUe_1-B565AS0yPZE0t_t3kWC0o_ugVub10/edit?tab=t.0#heading=h.ei789r4mzavn"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81.png"/><Relationship Id="rId4" Type="http://schemas.openxmlformats.org/officeDocument/2006/relationships/image" Target="../media/image17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7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7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17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18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79.png"/><Relationship Id="rId4" Type="http://schemas.openxmlformats.org/officeDocument/2006/relationships/image" Target="../media/image17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177.png"/><Relationship Id="rId4" Type="http://schemas.openxmlformats.org/officeDocument/2006/relationships/image" Target="../media/image18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6.xml"/><Relationship Id="rId3" Type="http://schemas.openxmlformats.org/officeDocument/2006/relationships/image" Target="../media/image18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docs.google.com/document/d/1sSVbOWjJqUe_1-B565AS0yPZE0t_t3kWC0o_ugVub10/edit?tab=t.0#heading=h.v7uqdvbx4q9q" TargetMode="External"/><Relationship Id="rId4" Type="http://schemas.openxmlformats.org/officeDocument/2006/relationships/hyperlink" Target="https://docs.google.com/document/d/1sSVbOWjJqUe_1-B565AS0yPZE0t_t3kWC0o_ugVub10/edit?tab=t.0#heading=h.v7uqdvbx4q9q" TargetMode="External"/><Relationship Id="rId5" Type="http://schemas.openxmlformats.org/officeDocument/2006/relationships/hyperlink" Target="https://docs.google.com/document/d/1sSVbOWjJqUe_1-B565AS0yPZE0t_t3kWC0o_ugVub10/edit?tab=t.0#heading=h.v7uqdvbx4q9q" TargetMode="External"/><Relationship Id="rId6" Type="http://schemas.openxmlformats.org/officeDocument/2006/relationships/hyperlink" Target="https://docs.google.com/document/d/1sSVbOWjJqUe_1-B565AS0yPZE0t_t3kWC0o_ugVub10/edit?tab=t.0#heading=h.v7uqdvbx4q9q"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37.png"/><Relationship Id="rId5"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ocs.google.com/document/d/1sSVbOWjJqUe_1-B565AS0yPZE0t_t3kWC0o_ugVub10/edit?tab=t.0#heading=h.8ecs3kmht59q" TargetMode="External"/><Relationship Id="rId4" Type="http://schemas.openxmlformats.org/officeDocument/2006/relationships/hyperlink" Target="https://docs.google.com/document/d/1sSVbOWjJqUe_1-B565AS0yPZE0t_t3kWC0o_ugVub10/edit?tab=t.0#heading=h.8ecs3kmht59q"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8.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1.png"/><Relationship Id="rId4" Type="http://schemas.openxmlformats.org/officeDocument/2006/relationships/image" Target="../media/image47.png"/><Relationship Id="rId5" Type="http://schemas.openxmlformats.org/officeDocument/2006/relationships/image" Target="../media/image52.png"/><Relationship Id="rId6"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docs.google.com/document/d/1sSVbOWjJqUe_1-B565AS0yPZE0t_t3kWC0o_ugVub10/edit?tab=t.0#heading=h.kv9pr9yj7c15"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hyperlink" Target="https://archive.ics.uci.edu/dataset/864/room+occupancy+estimation" TargetMode="External"/><Relationship Id="rId4" Type="http://schemas.openxmlformats.org/officeDocument/2006/relationships/image" Target="../media/image42.png"/><Relationship Id="rId5" Type="http://schemas.openxmlformats.org/officeDocument/2006/relationships/image" Target="../media/image49.png"/><Relationship Id="rId6"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44.pn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46.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50.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7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64.png"/><Relationship Id="rId4" Type="http://schemas.openxmlformats.org/officeDocument/2006/relationships/image" Target="../media/image62.png"/><Relationship Id="rId5"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77.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6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72.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docs.google.com/document/d/1sSVbOWjJqUe_1-B565AS0yPZE0t_t3kWC0o_ugVub10/edit?tab=t.0#heading=h.whgrair4fx7z" TargetMode="External"/><Relationship Id="rId4" Type="http://schemas.openxmlformats.org/officeDocument/2006/relationships/hyperlink" Target="https://docs.google.com/document/d/1sSVbOWjJqUe_1-B565AS0yPZE0t_t3kWC0o_ugVub10/edit?tab=t.0#heading=h.whgrair4fx7z"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7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8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9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8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81.png"/><Relationship Id="rId4" Type="http://schemas.openxmlformats.org/officeDocument/2006/relationships/image" Target="../media/image8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84.png"/><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docs.google.com/document/d/1sSVbOWjJqUe_1-B565AS0yPZE0t_t3kWC0o_ugVub10/edit?tab=t.0#heading=h.ohkj8264p3q8" TargetMode="External"/><Relationship Id="rId4" Type="http://schemas.openxmlformats.org/officeDocument/2006/relationships/hyperlink" Target="https://docs.google.com/document/d/1sSVbOWjJqUe_1-B565AS0yPZE0t_t3kWC0o_ugVub10/edit?tab=t.0#heading=h.ohkj8264p3q8"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9.png"/><Relationship Id="rId4" Type="http://schemas.openxmlformats.org/officeDocument/2006/relationships/image" Target="../media/image8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8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01.png"/><Relationship Id="rId4" Type="http://schemas.openxmlformats.org/officeDocument/2006/relationships/image" Target="../media/image8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9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9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9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0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9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9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9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9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9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9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0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0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03.png"/><Relationship Id="rId4" Type="http://schemas.openxmlformats.org/officeDocument/2006/relationships/image" Target="../media/image10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0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0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07.png"/><Relationship Id="rId4" Type="http://schemas.openxmlformats.org/officeDocument/2006/relationships/image" Target="../media/image11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hyperlink" Target="https://docs.google.com/document/d/1sSVbOWjJqUe_1-B565AS0yPZE0t_t3kWC0o_ugVub10/edit?tab=t.0#heading=h.qghilaw47nvw" TargetMode="External"/><Relationship Id="rId4" Type="http://schemas.openxmlformats.org/officeDocument/2006/relationships/hyperlink" Target="https://docs.google.com/document/d/1sSVbOWjJqUe_1-B565AS0yPZE0t_t3kWC0o_ugVub10/edit?tab=t.0#heading=h.qghilaw47nvw"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 Id="rId3" Type="http://schemas.openxmlformats.org/officeDocument/2006/relationships/hyperlink" Target="https://archive.ics.uci.edu/dataset/352/online+retail" TargetMode="External"/><Relationship Id="rId4" Type="http://schemas.openxmlformats.org/officeDocument/2006/relationships/image" Target="../media/image48.png"/><Relationship Id="rId5" Type="http://schemas.openxmlformats.org/officeDocument/2006/relationships/image" Target="../media/image123.png"/><Relationship Id="rId6" Type="http://schemas.openxmlformats.org/officeDocument/2006/relationships/image" Target="../media/image1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0.xml"/><Relationship Id="rId3" Type="http://schemas.openxmlformats.org/officeDocument/2006/relationships/image" Target="../media/image11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 Id="rId3" Type="http://schemas.openxmlformats.org/officeDocument/2006/relationships/image" Target="../media/image11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2.xml"/><Relationship Id="rId3" Type="http://schemas.openxmlformats.org/officeDocument/2006/relationships/image" Target="../media/image13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3.xml"/><Relationship Id="rId3" Type="http://schemas.openxmlformats.org/officeDocument/2006/relationships/image" Target="../media/image10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5.xml"/><Relationship Id="rId3" Type="http://schemas.openxmlformats.org/officeDocument/2006/relationships/image" Target="../media/image116.png"/><Relationship Id="rId4" Type="http://schemas.openxmlformats.org/officeDocument/2006/relationships/image" Target="../media/image11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6.xml"/><Relationship Id="rId3" Type="http://schemas.openxmlformats.org/officeDocument/2006/relationships/image" Target="../media/image125.png"/><Relationship Id="rId4" Type="http://schemas.openxmlformats.org/officeDocument/2006/relationships/image" Target="../media/image13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7.xml"/><Relationship Id="rId3" Type="http://schemas.openxmlformats.org/officeDocument/2006/relationships/image" Target="../media/image129.png"/><Relationship Id="rId4" Type="http://schemas.openxmlformats.org/officeDocument/2006/relationships/image" Target="../media/image11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8.xml"/><Relationship Id="rId3" Type="http://schemas.openxmlformats.org/officeDocument/2006/relationships/image" Target="../media/image11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9.xml"/><Relationship Id="rId3" Type="http://schemas.openxmlformats.org/officeDocument/2006/relationships/image" Target="../media/image1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5"/>
          <p:cNvSpPr txBox="1"/>
          <p:nvPr>
            <p:ph type="ctrTitle"/>
          </p:nvPr>
        </p:nvSpPr>
        <p:spPr>
          <a:xfrm>
            <a:off x="680250" y="1543175"/>
            <a:ext cx="8176500" cy="1578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sz="3600"/>
              <a:t>B</a:t>
            </a:r>
            <a:r>
              <a:rPr lang="en-GB"/>
              <a:t>áo cáo đồ án chuyên ngành</a:t>
            </a:r>
            <a:endParaRPr/>
          </a:p>
          <a:p>
            <a:pPr indent="0" lvl="0" marL="0" rtl="0" algn="l">
              <a:spcBef>
                <a:spcPts val="0"/>
              </a:spcBef>
              <a:spcAft>
                <a:spcPts val="0"/>
              </a:spcAft>
              <a:buNone/>
            </a:pPr>
            <a:r>
              <a:rPr lang="en-GB"/>
              <a:t>Nhóm 14 - Thứ 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24"/>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pic>
        <p:nvPicPr>
          <p:cNvPr id="1014" name="Google Shape;1014;p114"/>
          <p:cNvPicPr preferRelativeResize="0"/>
          <p:nvPr/>
        </p:nvPicPr>
        <p:blipFill>
          <a:blip r:embed="rId3">
            <a:alphaModFix/>
          </a:blip>
          <a:stretch>
            <a:fillRect/>
          </a:stretch>
        </p:blipFill>
        <p:spPr>
          <a:xfrm>
            <a:off x="741700" y="0"/>
            <a:ext cx="4952225" cy="662800"/>
          </a:xfrm>
          <a:prstGeom prst="rect">
            <a:avLst/>
          </a:prstGeom>
          <a:noFill/>
          <a:ln>
            <a:noFill/>
          </a:ln>
        </p:spPr>
      </p:pic>
      <p:pic>
        <p:nvPicPr>
          <p:cNvPr id="1015" name="Google Shape;1015;p114"/>
          <p:cNvPicPr preferRelativeResize="0"/>
          <p:nvPr/>
        </p:nvPicPr>
        <p:blipFill>
          <a:blip r:embed="rId4">
            <a:alphaModFix/>
          </a:blip>
          <a:stretch>
            <a:fillRect/>
          </a:stretch>
        </p:blipFill>
        <p:spPr>
          <a:xfrm>
            <a:off x="374700" y="761550"/>
            <a:ext cx="3556700" cy="4028389"/>
          </a:xfrm>
          <a:prstGeom prst="rect">
            <a:avLst/>
          </a:prstGeom>
          <a:noFill/>
          <a:ln>
            <a:noFill/>
          </a:ln>
        </p:spPr>
      </p:pic>
      <p:pic>
        <p:nvPicPr>
          <p:cNvPr id="1016" name="Google Shape;1016;p114"/>
          <p:cNvPicPr preferRelativeResize="0"/>
          <p:nvPr/>
        </p:nvPicPr>
        <p:blipFill>
          <a:blip r:embed="rId5">
            <a:alphaModFix/>
          </a:blip>
          <a:stretch>
            <a:fillRect/>
          </a:stretch>
        </p:blipFill>
        <p:spPr>
          <a:xfrm>
            <a:off x="4756575" y="761550"/>
            <a:ext cx="3556700" cy="38754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pic>
        <p:nvPicPr>
          <p:cNvPr id="1021" name="Google Shape;1021;p115"/>
          <p:cNvPicPr preferRelativeResize="0"/>
          <p:nvPr/>
        </p:nvPicPr>
        <p:blipFill>
          <a:blip r:embed="rId3">
            <a:alphaModFix/>
          </a:blip>
          <a:stretch>
            <a:fillRect/>
          </a:stretch>
        </p:blipFill>
        <p:spPr>
          <a:xfrm>
            <a:off x="491975" y="172375"/>
            <a:ext cx="8098425" cy="1777375"/>
          </a:xfrm>
          <a:prstGeom prst="rect">
            <a:avLst/>
          </a:prstGeom>
          <a:noFill/>
          <a:ln>
            <a:noFill/>
          </a:ln>
        </p:spPr>
      </p:pic>
      <p:pic>
        <p:nvPicPr>
          <p:cNvPr id="1022" name="Google Shape;1022;p115"/>
          <p:cNvPicPr preferRelativeResize="0"/>
          <p:nvPr/>
        </p:nvPicPr>
        <p:blipFill>
          <a:blip r:embed="rId4">
            <a:alphaModFix/>
          </a:blip>
          <a:stretch>
            <a:fillRect/>
          </a:stretch>
        </p:blipFill>
        <p:spPr>
          <a:xfrm>
            <a:off x="1163725" y="2102525"/>
            <a:ext cx="5772150" cy="409575"/>
          </a:xfrm>
          <a:prstGeom prst="rect">
            <a:avLst/>
          </a:prstGeom>
          <a:noFill/>
          <a:ln>
            <a:noFill/>
          </a:ln>
        </p:spPr>
      </p:pic>
      <p:pic>
        <p:nvPicPr>
          <p:cNvPr id="1023" name="Google Shape;1023;p115"/>
          <p:cNvPicPr preferRelativeResize="0"/>
          <p:nvPr/>
        </p:nvPicPr>
        <p:blipFill>
          <a:blip r:embed="rId5">
            <a:alphaModFix/>
          </a:blip>
          <a:stretch>
            <a:fillRect/>
          </a:stretch>
        </p:blipFill>
        <p:spPr>
          <a:xfrm>
            <a:off x="597025" y="2664875"/>
            <a:ext cx="8098425" cy="521186"/>
          </a:xfrm>
          <a:prstGeom prst="rect">
            <a:avLst/>
          </a:prstGeom>
          <a:noFill/>
          <a:ln>
            <a:noFill/>
          </a:ln>
        </p:spPr>
      </p:pic>
      <p:pic>
        <p:nvPicPr>
          <p:cNvPr id="1024" name="Google Shape;1024;p115"/>
          <p:cNvPicPr preferRelativeResize="0"/>
          <p:nvPr/>
        </p:nvPicPr>
        <p:blipFill>
          <a:blip r:embed="rId6">
            <a:alphaModFix/>
          </a:blip>
          <a:stretch>
            <a:fillRect/>
          </a:stretch>
        </p:blipFill>
        <p:spPr>
          <a:xfrm>
            <a:off x="597025" y="3495950"/>
            <a:ext cx="8210400" cy="6909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16"/>
          <p:cNvSpPr txBox="1"/>
          <p:nvPr>
            <p:ph type="title"/>
          </p:nvPr>
        </p:nvSpPr>
        <p:spPr>
          <a:xfrm>
            <a:off x="1056750" y="1910700"/>
            <a:ext cx="7030500" cy="999300"/>
          </a:xfrm>
          <a:prstGeom prst="rect">
            <a:avLst/>
          </a:prstGeom>
        </p:spPr>
        <p:txBody>
          <a:bodyPr anchorCtr="0" anchor="ctr" bIns="91425" lIns="91425" spcFirstLastPara="1" rIns="91425" wrap="square" tIns="91425">
            <a:normAutofit/>
          </a:bodyPr>
          <a:lstStyle/>
          <a:p>
            <a:pPr indent="0" lvl="0" marL="0" rtl="0" algn="ctr">
              <a:spcBef>
                <a:spcPts val="300"/>
              </a:spcBef>
              <a:spcAft>
                <a:spcPts val="0"/>
              </a:spcAft>
              <a:buNone/>
            </a:pPr>
            <a:r>
              <a:rPr lang="en-GB">
                <a:highlight>
                  <a:srgbClr val="FFFFFF"/>
                </a:highlight>
                <a:uFill>
                  <a:noFill/>
                </a:uFill>
                <a:hlinkClick r:id="rId3"/>
              </a:rPr>
              <a:t>Các phương pháp đánh giá phân lớp</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17"/>
          <p:cNvSpPr txBox="1"/>
          <p:nvPr/>
        </p:nvSpPr>
        <p:spPr>
          <a:xfrm>
            <a:off x="1151400" y="830500"/>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Thư viện</a:t>
            </a:r>
            <a:endParaRPr/>
          </a:p>
        </p:txBody>
      </p:sp>
      <p:pic>
        <p:nvPicPr>
          <p:cNvPr id="1035" name="Google Shape;1035;p117"/>
          <p:cNvPicPr preferRelativeResize="0"/>
          <p:nvPr/>
        </p:nvPicPr>
        <p:blipFill>
          <a:blip r:embed="rId3">
            <a:alphaModFix/>
          </a:blip>
          <a:stretch>
            <a:fillRect/>
          </a:stretch>
        </p:blipFill>
        <p:spPr>
          <a:xfrm>
            <a:off x="1399575" y="1230700"/>
            <a:ext cx="2095500" cy="571500"/>
          </a:xfrm>
          <a:prstGeom prst="rect">
            <a:avLst/>
          </a:prstGeom>
          <a:noFill/>
          <a:ln>
            <a:noFill/>
          </a:ln>
        </p:spPr>
      </p:pic>
      <p:sp>
        <p:nvSpPr>
          <p:cNvPr id="1036" name="Google Shape;1036;p117"/>
          <p:cNvSpPr txBox="1"/>
          <p:nvPr/>
        </p:nvSpPr>
        <p:spPr>
          <a:xfrm>
            <a:off x="1151400" y="1860600"/>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Đọc dữ liệu từ file</a:t>
            </a:r>
            <a:endParaRPr/>
          </a:p>
        </p:txBody>
      </p:sp>
      <p:pic>
        <p:nvPicPr>
          <p:cNvPr id="1037" name="Google Shape;1037;p117"/>
          <p:cNvPicPr preferRelativeResize="0"/>
          <p:nvPr/>
        </p:nvPicPr>
        <p:blipFill>
          <a:blip r:embed="rId4">
            <a:alphaModFix/>
          </a:blip>
          <a:stretch>
            <a:fillRect/>
          </a:stretch>
        </p:blipFill>
        <p:spPr>
          <a:xfrm>
            <a:off x="1399575" y="2260800"/>
            <a:ext cx="4905375" cy="866775"/>
          </a:xfrm>
          <a:prstGeom prst="rect">
            <a:avLst/>
          </a:prstGeom>
          <a:noFill/>
          <a:ln>
            <a:noFill/>
          </a:ln>
        </p:spPr>
      </p:pic>
      <p:sp>
        <p:nvSpPr>
          <p:cNvPr id="1038" name="Google Shape;1038;p117"/>
          <p:cNvSpPr txBox="1"/>
          <p:nvPr/>
        </p:nvSpPr>
        <p:spPr>
          <a:xfrm>
            <a:off x="1151400" y="3157750"/>
            <a:ext cx="3845100" cy="431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Times New Roman"/>
              <a:buChar char="-"/>
            </a:pPr>
            <a:r>
              <a:rPr lang="en-GB">
                <a:highlight>
                  <a:srgbClr val="FFFFFF"/>
                </a:highlight>
                <a:latin typeface="Times New Roman"/>
                <a:ea typeface="Times New Roman"/>
                <a:cs typeface="Times New Roman"/>
                <a:sym typeface="Times New Roman"/>
              </a:rPr>
              <a:t>Chuyển các dataframe thành mảng Numpy.</a:t>
            </a:r>
            <a:endParaRPr sz="1600">
              <a:latin typeface="Times New Roman"/>
              <a:ea typeface="Times New Roman"/>
              <a:cs typeface="Times New Roman"/>
              <a:sym typeface="Times New Roman"/>
            </a:endParaRPr>
          </a:p>
        </p:txBody>
      </p:sp>
      <p:pic>
        <p:nvPicPr>
          <p:cNvPr id="1039" name="Google Shape;1039;p117"/>
          <p:cNvPicPr preferRelativeResize="0"/>
          <p:nvPr/>
        </p:nvPicPr>
        <p:blipFill>
          <a:blip r:embed="rId5">
            <a:alphaModFix/>
          </a:blip>
          <a:stretch>
            <a:fillRect/>
          </a:stretch>
        </p:blipFill>
        <p:spPr>
          <a:xfrm>
            <a:off x="1394100" y="3523025"/>
            <a:ext cx="2514600" cy="10477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18"/>
          <p:cNvSpPr txBox="1"/>
          <p:nvPr/>
        </p:nvSpPr>
        <p:spPr>
          <a:xfrm>
            <a:off x="330325" y="377500"/>
            <a:ext cx="3000000" cy="400200"/>
          </a:xfrm>
          <a:prstGeom prst="rect">
            <a:avLst/>
          </a:prstGeom>
          <a:noFill/>
          <a:ln>
            <a:noFill/>
          </a:ln>
        </p:spPr>
        <p:txBody>
          <a:bodyPr anchorCtr="0" anchor="t" bIns="91425" lIns="91425" spcFirstLastPara="1" rIns="91425" wrap="square" tIns="91425">
            <a:spAutoFit/>
          </a:bodyPr>
          <a:lstStyle/>
          <a:p>
            <a:pPr indent="-317500" lvl="0" marL="914400" rtl="0" algn="l">
              <a:lnSpc>
                <a:spcPct val="115000"/>
              </a:lnSpc>
              <a:spcBef>
                <a:spcPts val="0"/>
              </a:spcBef>
              <a:spcAft>
                <a:spcPts val="0"/>
              </a:spcAft>
              <a:buSzPts val="1400"/>
              <a:buFont typeface="Times New Roman"/>
              <a:buAutoNum type="alphaLcPeriod"/>
            </a:pPr>
            <a:r>
              <a:rPr b="1" lang="en-GB">
                <a:highlight>
                  <a:srgbClr val="FFFFFF"/>
                </a:highlight>
                <a:latin typeface="Times New Roman"/>
                <a:ea typeface="Times New Roman"/>
                <a:cs typeface="Times New Roman"/>
                <a:sym typeface="Times New Roman"/>
              </a:rPr>
              <a:t>Mô hình huấn luyện</a:t>
            </a:r>
            <a:endParaRPr/>
          </a:p>
        </p:txBody>
      </p:sp>
      <p:sp>
        <p:nvSpPr>
          <p:cNvPr id="1045" name="Google Shape;1045;p118"/>
          <p:cNvSpPr txBox="1"/>
          <p:nvPr/>
        </p:nvSpPr>
        <p:spPr>
          <a:xfrm>
            <a:off x="1143350" y="777700"/>
            <a:ext cx="62106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Sử dụng mô hình hồi quy tuyến tính để dự đoán kết quả:</a:t>
            </a:r>
            <a:endParaRPr>
              <a:highlight>
                <a:srgbClr val="FFFFFF"/>
              </a:highlight>
              <a:latin typeface="Times New Roman"/>
              <a:ea typeface="Times New Roman"/>
              <a:cs typeface="Times New Roman"/>
              <a:sym typeface="Times New Roman"/>
            </a:endParaRPr>
          </a:p>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Hàm dự đoán:</a:t>
            </a:r>
            <a:endParaRPr>
              <a:highlight>
                <a:srgbClr val="FFFFFF"/>
              </a:highlight>
              <a:latin typeface="Times New Roman"/>
              <a:ea typeface="Times New Roman"/>
              <a:cs typeface="Times New Roman"/>
              <a:sym typeface="Times New Roman"/>
            </a:endParaRPr>
          </a:p>
        </p:txBody>
      </p:sp>
      <p:pic>
        <p:nvPicPr>
          <p:cNvPr id="1046" name="Google Shape;1046;p118"/>
          <p:cNvPicPr preferRelativeResize="0"/>
          <p:nvPr/>
        </p:nvPicPr>
        <p:blipFill>
          <a:blip r:embed="rId3">
            <a:alphaModFix/>
          </a:blip>
          <a:stretch>
            <a:fillRect/>
          </a:stretch>
        </p:blipFill>
        <p:spPr>
          <a:xfrm>
            <a:off x="1731300" y="1425700"/>
            <a:ext cx="4248150" cy="1533525"/>
          </a:xfrm>
          <a:prstGeom prst="rect">
            <a:avLst/>
          </a:prstGeom>
          <a:noFill/>
          <a:ln>
            <a:noFill/>
          </a:ln>
        </p:spPr>
      </p:pic>
      <p:sp>
        <p:nvSpPr>
          <p:cNvPr id="1047" name="Google Shape;1047;p118"/>
          <p:cNvSpPr txBox="1"/>
          <p:nvPr/>
        </p:nvSpPr>
        <p:spPr>
          <a:xfrm>
            <a:off x="1157000" y="2959225"/>
            <a:ext cx="3000000" cy="400200"/>
          </a:xfrm>
          <a:prstGeom prst="rect">
            <a:avLst/>
          </a:prstGeom>
          <a:noFill/>
          <a:ln>
            <a:noFill/>
          </a:ln>
        </p:spPr>
        <p:txBody>
          <a:bodyPr anchorCtr="0" anchor="t" bIns="91425" lIns="91425" spcFirstLastPara="1" rIns="91425" wrap="square" tIns="91425">
            <a:spAutoFit/>
          </a:bodyPr>
          <a:lstStyle/>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Mô hình:</a:t>
            </a:r>
            <a:endParaRPr>
              <a:highlight>
                <a:srgbClr val="FFFFFF"/>
              </a:highlight>
              <a:latin typeface="Times New Roman"/>
              <a:ea typeface="Times New Roman"/>
              <a:cs typeface="Times New Roman"/>
              <a:sym typeface="Times New Roman"/>
            </a:endParaRPr>
          </a:p>
        </p:txBody>
      </p:sp>
      <p:pic>
        <p:nvPicPr>
          <p:cNvPr id="1048" name="Google Shape;1048;p118"/>
          <p:cNvPicPr preferRelativeResize="0"/>
          <p:nvPr/>
        </p:nvPicPr>
        <p:blipFill>
          <a:blip r:embed="rId4">
            <a:alphaModFix/>
          </a:blip>
          <a:stretch>
            <a:fillRect/>
          </a:stretch>
        </p:blipFill>
        <p:spPr>
          <a:xfrm>
            <a:off x="1731300" y="3359425"/>
            <a:ext cx="5772150" cy="18288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19"/>
          <p:cNvSpPr txBox="1"/>
          <p:nvPr/>
        </p:nvSpPr>
        <p:spPr>
          <a:xfrm>
            <a:off x="330325" y="377500"/>
            <a:ext cx="3000000" cy="400200"/>
          </a:xfrm>
          <a:prstGeom prst="rect">
            <a:avLst/>
          </a:prstGeom>
          <a:noFill/>
          <a:ln>
            <a:noFill/>
          </a:ln>
        </p:spPr>
        <p:txBody>
          <a:bodyPr anchorCtr="0" anchor="t" bIns="91425" lIns="91425" spcFirstLastPara="1" rIns="91425" wrap="square" tIns="91425">
            <a:spAutoFit/>
          </a:bodyPr>
          <a:lstStyle/>
          <a:p>
            <a:pPr indent="-317500" lvl="0" marL="914400" rtl="0" algn="l">
              <a:lnSpc>
                <a:spcPct val="115000"/>
              </a:lnSpc>
              <a:spcBef>
                <a:spcPts val="0"/>
              </a:spcBef>
              <a:spcAft>
                <a:spcPts val="0"/>
              </a:spcAft>
              <a:buSzPts val="1400"/>
              <a:buFont typeface="Times New Roman"/>
              <a:buAutoNum type="alphaLcPeriod"/>
            </a:pPr>
            <a:r>
              <a:rPr b="1" lang="en-GB">
                <a:highlight>
                  <a:srgbClr val="FFFFFF"/>
                </a:highlight>
                <a:latin typeface="Times New Roman"/>
                <a:ea typeface="Times New Roman"/>
                <a:cs typeface="Times New Roman"/>
                <a:sym typeface="Times New Roman"/>
              </a:rPr>
              <a:t>Mô hình huấn luyện</a:t>
            </a:r>
            <a:endParaRPr/>
          </a:p>
        </p:txBody>
      </p:sp>
      <p:sp>
        <p:nvSpPr>
          <p:cNvPr id="1054" name="Google Shape;1054;p119"/>
          <p:cNvSpPr txBox="1"/>
          <p:nvPr/>
        </p:nvSpPr>
        <p:spPr>
          <a:xfrm>
            <a:off x="1143350" y="777700"/>
            <a:ext cx="6210600" cy="400200"/>
          </a:xfrm>
          <a:prstGeom prst="rect">
            <a:avLst/>
          </a:prstGeom>
          <a:noFill/>
          <a:ln>
            <a:noFill/>
          </a:ln>
        </p:spPr>
        <p:txBody>
          <a:bodyPr anchorCtr="0" anchor="t" bIns="91425" lIns="91425" spcFirstLastPara="1" rIns="91425" wrap="square" tIns="91425">
            <a:spAutoFit/>
          </a:bodyPr>
          <a:lstStyle/>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In các hệ số và kết quả dự đoán tập kiểm tra:</a:t>
            </a:r>
            <a:endParaRPr>
              <a:highlight>
                <a:srgbClr val="FFFFFF"/>
              </a:highlight>
              <a:latin typeface="Times New Roman"/>
              <a:ea typeface="Times New Roman"/>
              <a:cs typeface="Times New Roman"/>
              <a:sym typeface="Times New Roman"/>
            </a:endParaRPr>
          </a:p>
        </p:txBody>
      </p:sp>
      <p:pic>
        <p:nvPicPr>
          <p:cNvPr id="1055" name="Google Shape;1055;p119"/>
          <p:cNvPicPr preferRelativeResize="0"/>
          <p:nvPr/>
        </p:nvPicPr>
        <p:blipFill>
          <a:blip r:embed="rId3">
            <a:alphaModFix/>
          </a:blip>
          <a:stretch>
            <a:fillRect/>
          </a:stretch>
        </p:blipFill>
        <p:spPr>
          <a:xfrm>
            <a:off x="2172075" y="1177900"/>
            <a:ext cx="3000375" cy="1333500"/>
          </a:xfrm>
          <a:prstGeom prst="rect">
            <a:avLst/>
          </a:prstGeom>
          <a:noFill/>
          <a:ln>
            <a:noFill/>
          </a:ln>
        </p:spPr>
      </p:pic>
      <p:pic>
        <p:nvPicPr>
          <p:cNvPr id="1056" name="Google Shape;1056;p119"/>
          <p:cNvPicPr preferRelativeResize="0"/>
          <p:nvPr/>
        </p:nvPicPr>
        <p:blipFill>
          <a:blip r:embed="rId4">
            <a:alphaModFix/>
          </a:blip>
          <a:stretch>
            <a:fillRect/>
          </a:stretch>
        </p:blipFill>
        <p:spPr>
          <a:xfrm>
            <a:off x="3883775" y="3419225"/>
            <a:ext cx="1590675" cy="1419225"/>
          </a:xfrm>
          <a:prstGeom prst="rect">
            <a:avLst/>
          </a:prstGeom>
          <a:noFill/>
          <a:ln>
            <a:noFill/>
          </a:ln>
        </p:spPr>
      </p:pic>
      <p:pic>
        <p:nvPicPr>
          <p:cNvPr id="1057" name="Google Shape;1057;p119"/>
          <p:cNvPicPr preferRelativeResize="0"/>
          <p:nvPr/>
        </p:nvPicPr>
        <p:blipFill>
          <a:blip r:embed="rId5">
            <a:alphaModFix/>
          </a:blip>
          <a:stretch>
            <a:fillRect/>
          </a:stretch>
        </p:blipFill>
        <p:spPr>
          <a:xfrm>
            <a:off x="5817775" y="114050"/>
            <a:ext cx="1285875" cy="47244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20"/>
          <p:cNvSpPr txBox="1"/>
          <p:nvPr/>
        </p:nvSpPr>
        <p:spPr>
          <a:xfrm>
            <a:off x="330325" y="377500"/>
            <a:ext cx="3000000" cy="400200"/>
          </a:xfrm>
          <a:prstGeom prst="rect">
            <a:avLst/>
          </a:prstGeom>
          <a:noFill/>
          <a:ln>
            <a:noFill/>
          </a:ln>
        </p:spPr>
        <p:txBody>
          <a:bodyPr anchorCtr="0" anchor="t" bIns="91425" lIns="91425" spcFirstLastPara="1" rIns="91425" wrap="square" tIns="91425">
            <a:spAutoFit/>
          </a:bodyPr>
          <a:lstStyle/>
          <a:p>
            <a:pPr indent="-317500" lvl="0" marL="914400" rtl="0" algn="l">
              <a:lnSpc>
                <a:spcPct val="115000"/>
              </a:lnSpc>
              <a:spcBef>
                <a:spcPts val="0"/>
              </a:spcBef>
              <a:spcAft>
                <a:spcPts val="0"/>
              </a:spcAft>
              <a:buSzPts val="1400"/>
              <a:buFont typeface="Times New Roman"/>
              <a:buAutoNum type="alphaLcPeriod"/>
            </a:pPr>
            <a:r>
              <a:rPr b="1" lang="en-GB">
                <a:highlight>
                  <a:srgbClr val="FFFFFF"/>
                </a:highlight>
                <a:latin typeface="Times New Roman"/>
                <a:ea typeface="Times New Roman"/>
                <a:cs typeface="Times New Roman"/>
                <a:sym typeface="Times New Roman"/>
              </a:rPr>
              <a:t>Mô hình huấn luyện</a:t>
            </a:r>
            <a:endParaRPr/>
          </a:p>
        </p:txBody>
      </p:sp>
      <p:sp>
        <p:nvSpPr>
          <p:cNvPr id="1063" name="Google Shape;1063;p120"/>
          <p:cNvSpPr txBox="1"/>
          <p:nvPr/>
        </p:nvSpPr>
        <p:spPr>
          <a:xfrm>
            <a:off x="1143350" y="777700"/>
            <a:ext cx="6210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highlight>
                <a:srgbClr val="FFFFFF"/>
              </a:highlight>
              <a:latin typeface="Times New Roman"/>
              <a:ea typeface="Times New Roman"/>
              <a:cs typeface="Times New Roman"/>
              <a:sym typeface="Times New Roman"/>
            </a:endParaRPr>
          </a:p>
        </p:txBody>
      </p:sp>
      <p:sp>
        <p:nvSpPr>
          <p:cNvPr id="1064" name="Google Shape;1064;p120"/>
          <p:cNvSpPr txBox="1"/>
          <p:nvPr/>
        </p:nvSpPr>
        <p:spPr>
          <a:xfrm>
            <a:off x="1143350" y="830525"/>
            <a:ext cx="67215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Tính các điểm cutoffs dựa vào dự đoán của tập huấn luyện X_train:</a:t>
            </a:r>
            <a:endParaRPr>
              <a:highlight>
                <a:srgbClr val="FFFFFF"/>
              </a:highlight>
              <a:latin typeface="Times New Roman"/>
              <a:ea typeface="Times New Roman"/>
              <a:cs typeface="Times New Roman"/>
              <a:sym typeface="Times New Roman"/>
            </a:endParaRPr>
          </a:p>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Tính kết quả dự đoán của tập huấn luyện X_train</a:t>
            </a:r>
            <a:endParaRPr/>
          </a:p>
        </p:txBody>
      </p:sp>
      <p:pic>
        <p:nvPicPr>
          <p:cNvPr id="1065" name="Google Shape;1065;p120"/>
          <p:cNvPicPr preferRelativeResize="0"/>
          <p:nvPr/>
        </p:nvPicPr>
        <p:blipFill>
          <a:blip r:embed="rId3">
            <a:alphaModFix/>
          </a:blip>
          <a:stretch>
            <a:fillRect/>
          </a:stretch>
        </p:blipFill>
        <p:spPr>
          <a:xfrm>
            <a:off x="1872163" y="1478525"/>
            <a:ext cx="4752975" cy="638175"/>
          </a:xfrm>
          <a:prstGeom prst="rect">
            <a:avLst/>
          </a:prstGeom>
          <a:noFill/>
          <a:ln>
            <a:noFill/>
          </a:ln>
        </p:spPr>
      </p:pic>
      <p:sp>
        <p:nvSpPr>
          <p:cNvPr id="1066" name="Google Shape;1066;p120"/>
          <p:cNvSpPr txBox="1"/>
          <p:nvPr/>
        </p:nvSpPr>
        <p:spPr>
          <a:xfrm>
            <a:off x="1170975" y="2171550"/>
            <a:ext cx="3698700" cy="400200"/>
          </a:xfrm>
          <a:prstGeom prst="rect">
            <a:avLst/>
          </a:prstGeom>
          <a:noFill/>
          <a:ln>
            <a:noFill/>
          </a:ln>
        </p:spPr>
        <p:txBody>
          <a:bodyPr anchorCtr="0" anchor="t" bIns="91425" lIns="91425" spcFirstLastPara="1" rIns="91425" wrap="square" tIns="91425">
            <a:spAutoFit/>
          </a:bodyPr>
          <a:lstStyle/>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Tạo dictionary chứa các lớp.</a:t>
            </a:r>
            <a:endParaRPr/>
          </a:p>
        </p:txBody>
      </p:sp>
      <p:pic>
        <p:nvPicPr>
          <p:cNvPr id="1067" name="Google Shape;1067;p120"/>
          <p:cNvPicPr preferRelativeResize="0"/>
          <p:nvPr/>
        </p:nvPicPr>
        <p:blipFill>
          <a:blip r:embed="rId4">
            <a:alphaModFix/>
          </a:blip>
          <a:stretch>
            <a:fillRect/>
          </a:stretch>
        </p:blipFill>
        <p:spPr>
          <a:xfrm>
            <a:off x="1872175" y="2571750"/>
            <a:ext cx="2143125" cy="9906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21"/>
          <p:cNvSpPr txBox="1"/>
          <p:nvPr/>
        </p:nvSpPr>
        <p:spPr>
          <a:xfrm>
            <a:off x="613450" y="736125"/>
            <a:ext cx="8373000" cy="648000"/>
          </a:xfrm>
          <a:prstGeom prst="rect">
            <a:avLst/>
          </a:prstGeom>
          <a:noFill/>
          <a:ln>
            <a:noFill/>
          </a:ln>
        </p:spPr>
        <p:txBody>
          <a:bodyPr anchorCtr="0" anchor="t" bIns="91425" lIns="91425" spcFirstLastPara="1" rIns="91425" wrap="square" tIns="91425">
            <a:spAutoFit/>
          </a:bodyPr>
          <a:lstStyle/>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Tính trung bình dự đoán cho từng lớp: Tạo 1 list comprehension bằng cách duyệt qua tất cả các lớp, sử dụng hàm mean() để tính trung bình các giá trị trong y_prep_train tại các vị trí mà Y_train = i</a:t>
            </a:r>
            <a:endParaRPr/>
          </a:p>
        </p:txBody>
      </p:sp>
      <p:pic>
        <p:nvPicPr>
          <p:cNvPr id="1073" name="Google Shape;1073;p121"/>
          <p:cNvPicPr preferRelativeResize="0"/>
          <p:nvPr/>
        </p:nvPicPr>
        <p:blipFill>
          <a:blip r:embed="rId3">
            <a:alphaModFix/>
          </a:blip>
          <a:stretch>
            <a:fillRect/>
          </a:stretch>
        </p:blipFill>
        <p:spPr>
          <a:xfrm>
            <a:off x="1626075" y="1384125"/>
            <a:ext cx="5772150" cy="228600"/>
          </a:xfrm>
          <a:prstGeom prst="rect">
            <a:avLst/>
          </a:prstGeom>
          <a:noFill/>
          <a:ln>
            <a:noFill/>
          </a:ln>
        </p:spPr>
      </p:pic>
      <p:sp>
        <p:nvSpPr>
          <p:cNvPr id="1074" name="Google Shape;1074;p121"/>
          <p:cNvSpPr txBox="1"/>
          <p:nvPr/>
        </p:nvSpPr>
        <p:spPr>
          <a:xfrm>
            <a:off x="613450" y="1663850"/>
            <a:ext cx="8530500" cy="648000"/>
          </a:xfrm>
          <a:prstGeom prst="rect">
            <a:avLst/>
          </a:prstGeom>
          <a:noFill/>
          <a:ln>
            <a:noFill/>
          </a:ln>
        </p:spPr>
        <p:txBody>
          <a:bodyPr anchorCtr="0" anchor="t" bIns="91425" lIns="91425" spcFirstLastPara="1" rIns="91425" wrap="square" tIns="91425">
            <a:spAutoFit/>
          </a:bodyPr>
          <a:lstStyle/>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Tính số lượng mẫu cho từng lớp: Tạo 1 list comprehension bằng cách duyệt qua tất cả các lớp, sử dụng hàm np.sum() để đếm số lượng mẫu thuộc lớp i trong Y_train.</a:t>
            </a:r>
            <a:endParaRPr/>
          </a:p>
        </p:txBody>
      </p:sp>
      <p:pic>
        <p:nvPicPr>
          <p:cNvPr id="1075" name="Google Shape;1075;p121"/>
          <p:cNvPicPr preferRelativeResize="0"/>
          <p:nvPr/>
        </p:nvPicPr>
        <p:blipFill>
          <a:blip r:embed="rId4">
            <a:alphaModFix/>
          </a:blip>
          <a:stretch>
            <a:fillRect/>
          </a:stretch>
        </p:blipFill>
        <p:spPr>
          <a:xfrm>
            <a:off x="1626075" y="2251750"/>
            <a:ext cx="5772150" cy="257175"/>
          </a:xfrm>
          <a:prstGeom prst="rect">
            <a:avLst/>
          </a:prstGeom>
          <a:noFill/>
          <a:ln>
            <a:noFill/>
          </a:ln>
        </p:spPr>
      </p:pic>
      <p:sp>
        <p:nvSpPr>
          <p:cNvPr id="1076" name="Google Shape;1076;p121"/>
          <p:cNvSpPr txBox="1"/>
          <p:nvPr/>
        </p:nvSpPr>
        <p:spPr>
          <a:xfrm>
            <a:off x="613450" y="2508925"/>
            <a:ext cx="8226000" cy="895800"/>
          </a:xfrm>
          <a:prstGeom prst="rect">
            <a:avLst/>
          </a:prstGeom>
          <a:noFill/>
          <a:ln>
            <a:noFill/>
          </a:ln>
        </p:spPr>
        <p:txBody>
          <a:bodyPr anchorCtr="0" anchor="t" bIns="91425" lIns="91425" spcFirstLastPara="1" rIns="91425" wrap="square" tIns="91425">
            <a:spAutoFit/>
          </a:bodyPr>
          <a:lstStyle/>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Tính điểm cắt cutoff giữa các lớp: Tạo 1 list comprehension bằng cách duyệt qua tất cả các lớp, tính tổng các tích giữa trung bình dự đoán và số lượng mẫu của lớp i và lớp i+1, sau đó chia cho tổng số lượng mẫu của các lớp.</a:t>
            </a:r>
            <a:endParaRPr/>
          </a:p>
        </p:txBody>
      </p:sp>
      <p:pic>
        <p:nvPicPr>
          <p:cNvPr id="1077" name="Google Shape;1077;p121"/>
          <p:cNvPicPr preferRelativeResize="0"/>
          <p:nvPr/>
        </p:nvPicPr>
        <p:blipFill>
          <a:blip r:embed="rId5">
            <a:alphaModFix/>
          </a:blip>
          <a:stretch>
            <a:fillRect/>
          </a:stretch>
        </p:blipFill>
        <p:spPr>
          <a:xfrm>
            <a:off x="1626075" y="3376550"/>
            <a:ext cx="5772150" cy="333375"/>
          </a:xfrm>
          <a:prstGeom prst="rect">
            <a:avLst/>
          </a:prstGeom>
          <a:noFill/>
          <a:ln>
            <a:noFill/>
          </a:ln>
        </p:spPr>
      </p:pic>
      <p:sp>
        <p:nvSpPr>
          <p:cNvPr id="1078" name="Google Shape;1078;p121"/>
          <p:cNvSpPr txBox="1"/>
          <p:nvPr/>
        </p:nvSpPr>
        <p:spPr>
          <a:xfrm>
            <a:off x="635825" y="3716675"/>
            <a:ext cx="4740600" cy="400200"/>
          </a:xfrm>
          <a:prstGeom prst="rect">
            <a:avLst/>
          </a:prstGeom>
          <a:noFill/>
          <a:ln>
            <a:noFill/>
          </a:ln>
        </p:spPr>
        <p:txBody>
          <a:bodyPr anchorCtr="0" anchor="t" bIns="91425" lIns="91425" spcFirstLastPara="1" rIns="91425" wrap="square" tIns="91425">
            <a:spAutoFit/>
          </a:bodyPr>
          <a:lstStyle/>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Kết quả các chỉ số means và các điểm cutoffs:</a:t>
            </a:r>
            <a:endParaRPr/>
          </a:p>
        </p:txBody>
      </p:sp>
      <p:pic>
        <p:nvPicPr>
          <p:cNvPr id="1079" name="Google Shape;1079;p121"/>
          <p:cNvPicPr preferRelativeResize="0"/>
          <p:nvPr/>
        </p:nvPicPr>
        <p:blipFill>
          <a:blip r:embed="rId6">
            <a:alphaModFix/>
          </a:blip>
          <a:stretch>
            <a:fillRect/>
          </a:stretch>
        </p:blipFill>
        <p:spPr>
          <a:xfrm>
            <a:off x="1626075" y="4116875"/>
            <a:ext cx="3324225" cy="9048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22"/>
          <p:cNvSpPr txBox="1"/>
          <p:nvPr/>
        </p:nvSpPr>
        <p:spPr>
          <a:xfrm>
            <a:off x="1189150" y="802175"/>
            <a:ext cx="50133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Phân lớp các kết quả dự đoán theo ngưỡng cutoff:</a:t>
            </a:r>
            <a:endParaRPr/>
          </a:p>
        </p:txBody>
      </p:sp>
      <p:sp>
        <p:nvSpPr>
          <p:cNvPr id="1085" name="Google Shape;1085;p122"/>
          <p:cNvSpPr txBox="1"/>
          <p:nvPr/>
        </p:nvSpPr>
        <p:spPr>
          <a:xfrm>
            <a:off x="1105600" y="1202375"/>
            <a:ext cx="4587300" cy="648000"/>
          </a:xfrm>
          <a:prstGeom prst="rect">
            <a:avLst/>
          </a:prstGeom>
          <a:noFill/>
          <a:ln>
            <a:noFill/>
          </a:ln>
        </p:spPr>
        <p:txBody>
          <a:bodyPr anchorCtr="0" anchor="t" bIns="91425" lIns="91425" spcFirstLastPara="1" rIns="91425" wrap="square" tIns="91425">
            <a:spAutoFit/>
          </a:bodyPr>
          <a:lstStyle/>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Sử dụng hàm ravel để chuyển các mảng Y_test, y_prep thành mảng 1 chiều.</a:t>
            </a:r>
            <a:endParaRPr/>
          </a:p>
        </p:txBody>
      </p:sp>
      <p:pic>
        <p:nvPicPr>
          <p:cNvPr id="1086" name="Google Shape;1086;p122"/>
          <p:cNvPicPr preferRelativeResize="0"/>
          <p:nvPr/>
        </p:nvPicPr>
        <p:blipFill>
          <a:blip r:embed="rId3">
            <a:alphaModFix/>
          </a:blip>
          <a:stretch>
            <a:fillRect/>
          </a:stretch>
        </p:blipFill>
        <p:spPr>
          <a:xfrm>
            <a:off x="2118925" y="1850375"/>
            <a:ext cx="2352675" cy="552450"/>
          </a:xfrm>
          <a:prstGeom prst="rect">
            <a:avLst/>
          </a:prstGeom>
          <a:noFill/>
          <a:ln>
            <a:noFill/>
          </a:ln>
        </p:spPr>
      </p:pic>
      <p:sp>
        <p:nvSpPr>
          <p:cNvPr id="1087" name="Google Shape;1087;p122"/>
          <p:cNvSpPr txBox="1"/>
          <p:nvPr/>
        </p:nvSpPr>
        <p:spPr>
          <a:xfrm>
            <a:off x="1128000" y="2419350"/>
            <a:ext cx="4905300" cy="895800"/>
          </a:xfrm>
          <a:prstGeom prst="rect">
            <a:avLst/>
          </a:prstGeom>
          <a:noFill/>
          <a:ln>
            <a:noFill/>
          </a:ln>
        </p:spPr>
        <p:txBody>
          <a:bodyPr anchorCtr="0" anchor="t" bIns="91425" lIns="91425" spcFirstLastPara="1" rIns="91425" wrap="square" tIns="91425">
            <a:spAutoFit/>
          </a:bodyPr>
          <a:lstStyle/>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Phân lớp các dự đoán trên tập kiểm tra dựa vào các ngưỡng cutoffs và in kết quả dự đoán sau khi phân lớp.</a:t>
            </a:r>
            <a:endParaRPr/>
          </a:p>
        </p:txBody>
      </p:sp>
      <p:pic>
        <p:nvPicPr>
          <p:cNvPr id="1088" name="Google Shape;1088;p122"/>
          <p:cNvPicPr preferRelativeResize="0"/>
          <p:nvPr/>
        </p:nvPicPr>
        <p:blipFill>
          <a:blip r:embed="rId4">
            <a:alphaModFix/>
          </a:blip>
          <a:stretch>
            <a:fillRect/>
          </a:stretch>
        </p:blipFill>
        <p:spPr>
          <a:xfrm>
            <a:off x="1685925" y="3315150"/>
            <a:ext cx="5772150" cy="419100"/>
          </a:xfrm>
          <a:prstGeom prst="rect">
            <a:avLst/>
          </a:prstGeom>
          <a:noFill/>
          <a:ln>
            <a:noFill/>
          </a:ln>
        </p:spPr>
      </p:pic>
      <p:pic>
        <p:nvPicPr>
          <p:cNvPr id="1089" name="Google Shape;1089;p122"/>
          <p:cNvPicPr preferRelativeResize="0"/>
          <p:nvPr/>
        </p:nvPicPr>
        <p:blipFill>
          <a:blip r:embed="rId5">
            <a:alphaModFix/>
          </a:blip>
          <a:stretch>
            <a:fillRect/>
          </a:stretch>
        </p:blipFill>
        <p:spPr>
          <a:xfrm>
            <a:off x="1685925" y="3972175"/>
            <a:ext cx="5772150" cy="6000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23"/>
          <p:cNvSpPr txBox="1"/>
          <p:nvPr/>
        </p:nvSpPr>
        <p:spPr>
          <a:xfrm>
            <a:off x="0" y="330325"/>
            <a:ext cx="3503100" cy="4002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0"/>
              </a:spcBef>
              <a:spcAft>
                <a:spcPts val="0"/>
              </a:spcAft>
              <a:buNone/>
            </a:pPr>
            <a:r>
              <a:rPr b="1" lang="en-GB">
                <a:highlight>
                  <a:srgbClr val="FFFFFF"/>
                </a:highlight>
                <a:latin typeface="Times New Roman"/>
                <a:ea typeface="Times New Roman"/>
                <a:cs typeface="Times New Roman"/>
                <a:sym typeface="Times New Roman"/>
              </a:rPr>
              <a:t>b</a:t>
            </a:r>
            <a:r>
              <a:rPr b="1" lang="en-GB">
                <a:highlight>
                  <a:srgbClr val="FFFFFF"/>
                </a:highlight>
                <a:latin typeface="Times New Roman"/>
                <a:ea typeface="Times New Roman"/>
                <a:cs typeface="Times New Roman"/>
                <a:sym typeface="Times New Roman"/>
              </a:rPr>
              <a:t>. Đánh giá mô hình phân lớp</a:t>
            </a:r>
            <a:endParaRPr/>
          </a:p>
        </p:txBody>
      </p:sp>
      <p:sp>
        <p:nvSpPr>
          <p:cNvPr id="1095" name="Google Shape;1095;p123"/>
          <p:cNvSpPr txBox="1"/>
          <p:nvPr/>
        </p:nvSpPr>
        <p:spPr>
          <a:xfrm>
            <a:off x="1143350" y="869650"/>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Tìm ma trận sai số: </a:t>
            </a:r>
            <a:endParaRPr/>
          </a:p>
        </p:txBody>
      </p:sp>
      <p:pic>
        <p:nvPicPr>
          <p:cNvPr id="1096" name="Google Shape;1096;p123"/>
          <p:cNvPicPr preferRelativeResize="0"/>
          <p:nvPr/>
        </p:nvPicPr>
        <p:blipFill>
          <a:blip r:embed="rId3">
            <a:alphaModFix/>
          </a:blip>
          <a:stretch>
            <a:fillRect/>
          </a:stretch>
        </p:blipFill>
        <p:spPr>
          <a:xfrm>
            <a:off x="1438700" y="1269850"/>
            <a:ext cx="4343400" cy="1238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5"/>
          <p:cNvSpPr txBox="1"/>
          <p:nvPr>
            <p:ph type="title"/>
          </p:nvPr>
        </p:nvSpPr>
        <p:spPr>
          <a:xfrm>
            <a:off x="582975" y="381000"/>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Hàm main</a:t>
            </a:r>
            <a:endParaRPr b="1" sz="1900"/>
          </a:p>
        </p:txBody>
      </p:sp>
      <p:sp>
        <p:nvSpPr>
          <p:cNvPr id="382" name="Google Shape;382;p25"/>
          <p:cNvSpPr txBox="1"/>
          <p:nvPr/>
        </p:nvSpPr>
        <p:spPr>
          <a:xfrm>
            <a:off x="1117975" y="722325"/>
            <a:ext cx="7809300" cy="7143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None/>
            </a:pPr>
            <a:r>
              <a:rPr lang="en-GB" sz="1600">
                <a:highlight>
                  <a:srgbClr val="FFFFFF"/>
                </a:highlight>
                <a:latin typeface="Times New Roman"/>
                <a:ea typeface="Times New Roman"/>
                <a:cs typeface="Times New Roman"/>
                <a:sym typeface="Times New Roman"/>
              </a:rPr>
              <a:t>Thực hiện huấn luyện mô hình với tập dữ liệu ban đầu gồm 10000 mẫu (8000 mẫu train và 2000 mẫu test), tốc độ học là 0.01 và số lần huấn luyện là 30000.</a:t>
            </a:r>
            <a:endParaRPr sz="1600"/>
          </a:p>
        </p:txBody>
      </p:sp>
      <p:pic>
        <p:nvPicPr>
          <p:cNvPr id="383" name="Google Shape;383;p25"/>
          <p:cNvPicPr preferRelativeResize="0"/>
          <p:nvPr/>
        </p:nvPicPr>
        <p:blipFill>
          <a:blip r:embed="rId3">
            <a:alphaModFix/>
          </a:blip>
          <a:stretch>
            <a:fillRect/>
          </a:stretch>
        </p:blipFill>
        <p:spPr>
          <a:xfrm>
            <a:off x="1552450" y="1436625"/>
            <a:ext cx="6176875" cy="33811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24"/>
          <p:cNvSpPr txBox="1"/>
          <p:nvPr/>
        </p:nvSpPr>
        <p:spPr>
          <a:xfrm>
            <a:off x="0" y="330325"/>
            <a:ext cx="3503100" cy="4002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0"/>
              </a:spcBef>
              <a:spcAft>
                <a:spcPts val="0"/>
              </a:spcAft>
              <a:buNone/>
            </a:pPr>
            <a:r>
              <a:rPr b="1" lang="en-GB">
                <a:highlight>
                  <a:srgbClr val="FFFFFF"/>
                </a:highlight>
                <a:latin typeface="Times New Roman"/>
                <a:ea typeface="Times New Roman"/>
                <a:cs typeface="Times New Roman"/>
                <a:sym typeface="Times New Roman"/>
              </a:rPr>
              <a:t>b. Đánh giá mô hình phân lớp</a:t>
            </a:r>
            <a:endParaRPr/>
          </a:p>
        </p:txBody>
      </p:sp>
      <p:sp>
        <p:nvSpPr>
          <p:cNvPr id="1102" name="Google Shape;1102;p124"/>
          <p:cNvSpPr txBox="1"/>
          <p:nvPr/>
        </p:nvSpPr>
        <p:spPr>
          <a:xfrm>
            <a:off x="502075" y="768475"/>
            <a:ext cx="8710800" cy="2382600"/>
          </a:xfrm>
          <a:prstGeom prst="rect">
            <a:avLst/>
          </a:prstGeom>
          <a:noFill/>
          <a:ln>
            <a:noFill/>
          </a:ln>
        </p:spPr>
        <p:txBody>
          <a:bodyPr anchorCtr="0" anchor="t" bIns="91425" lIns="91425" spcFirstLastPara="1" rIns="91425" wrap="square" tIns="91425">
            <a:spAutoFit/>
          </a:bodyPr>
          <a:lstStyle/>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Tạo hàm my_confusion_matrix với các tham số đầu vào gồm y_true là mảng các nhãn thực tế, y_pred là mảng các nhãn dự đoán.</a:t>
            </a:r>
            <a:endParaRPr>
              <a:highlight>
                <a:srgbClr val="FFFFFF"/>
              </a:highlight>
              <a:latin typeface="Times New Roman"/>
              <a:ea typeface="Times New Roman"/>
              <a:cs typeface="Times New Roman"/>
              <a:sym typeface="Times New Roman"/>
            </a:endParaRPr>
          </a:p>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Sử dụng hàm np.unique để xác định số lượng lớp N trong nhãn thực tế.</a:t>
            </a:r>
            <a:endParaRPr>
              <a:highlight>
                <a:srgbClr val="FFFFFF"/>
              </a:highlight>
              <a:latin typeface="Times New Roman"/>
              <a:ea typeface="Times New Roman"/>
              <a:cs typeface="Times New Roman"/>
              <a:sym typeface="Times New Roman"/>
            </a:endParaRPr>
          </a:p>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Sử dụng hàm np.zeros để tạo ma trận 0 với kích thước N*N và gán cho ma trận sai số cm để làm giá trị ban đầu.</a:t>
            </a:r>
            <a:endParaRPr>
              <a:highlight>
                <a:srgbClr val="FFFFFF"/>
              </a:highlight>
              <a:latin typeface="Times New Roman"/>
              <a:ea typeface="Times New Roman"/>
              <a:cs typeface="Times New Roman"/>
              <a:sym typeface="Times New Roman"/>
            </a:endParaRPr>
          </a:p>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Thực hiện vòng lặp qua từng mẫu để cập nhật ma trận trọng số, tăng giá trị trong ma trận confusion tại hàng y_true[n] và cột y_pred[n] lên 1, với hàng đại diện cho lớp thực tế, cột đại diện cho lớp dự đoán.</a:t>
            </a:r>
            <a:endParaRPr>
              <a:highlight>
                <a:srgbClr val="FFFFFF"/>
              </a:highlight>
              <a:latin typeface="Times New Roman"/>
              <a:ea typeface="Times New Roman"/>
              <a:cs typeface="Times New Roman"/>
              <a:sym typeface="Times New Roman"/>
            </a:endParaRPr>
          </a:p>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Hàm trả về ma trận sai số cm sau khi cập nhật.</a:t>
            </a:r>
            <a:endParaRPr>
              <a:highlight>
                <a:srgbClr val="FFFFFF"/>
              </a:highlight>
              <a:latin typeface="Times New Roman"/>
              <a:ea typeface="Times New Roman"/>
              <a:cs typeface="Times New Roman"/>
              <a:sym typeface="Times New Roman"/>
            </a:endParaRPr>
          </a:p>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In ma trận sai số.</a:t>
            </a:r>
            <a:endParaRPr/>
          </a:p>
        </p:txBody>
      </p:sp>
      <p:pic>
        <p:nvPicPr>
          <p:cNvPr id="1103" name="Google Shape;1103;p124"/>
          <p:cNvPicPr preferRelativeResize="0"/>
          <p:nvPr/>
        </p:nvPicPr>
        <p:blipFill>
          <a:blip r:embed="rId3">
            <a:alphaModFix/>
          </a:blip>
          <a:stretch>
            <a:fillRect/>
          </a:stretch>
        </p:blipFill>
        <p:spPr>
          <a:xfrm>
            <a:off x="1530300" y="3106375"/>
            <a:ext cx="4772025" cy="619125"/>
          </a:xfrm>
          <a:prstGeom prst="rect">
            <a:avLst/>
          </a:prstGeom>
          <a:noFill/>
          <a:ln>
            <a:noFill/>
          </a:ln>
        </p:spPr>
      </p:pic>
      <p:pic>
        <p:nvPicPr>
          <p:cNvPr id="1104" name="Google Shape;1104;p124"/>
          <p:cNvPicPr preferRelativeResize="0"/>
          <p:nvPr/>
        </p:nvPicPr>
        <p:blipFill>
          <a:blip r:embed="rId4">
            <a:alphaModFix/>
          </a:blip>
          <a:stretch>
            <a:fillRect/>
          </a:stretch>
        </p:blipFill>
        <p:spPr>
          <a:xfrm>
            <a:off x="1530300" y="3815600"/>
            <a:ext cx="1924050" cy="11620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25"/>
          <p:cNvSpPr txBox="1"/>
          <p:nvPr/>
        </p:nvSpPr>
        <p:spPr>
          <a:xfrm>
            <a:off x="0" y="330325"/>
            <a:ext cx="3503100" cy="4002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0"/>
              </a:spcBef>
              <a:spcAft>
                <a:spcPts val="0"/>
              </a:spcAft>
              <a:buNone/>
            </a:pPr>
            <a:r>
              <a:rPr b="1" lang="en-GB">
                <a:highlight>
                  <a:srgbClr val="FFFFFF"/>
                </a:highlight>
                <a:latin typeface="Times New Roman"/>
                <a:ea typeface="Times New Roman"/>
                <a:cs typeface="Times New Roman"/>
                <a:sym typeface="Times New Roman"/>
              </a:rPr>
              <a:t>b. Đánh giá mô hình phân lớp</a:t>
            </a:r>
            <a:endParaRPr/>
          </a:p>
        </p:txBody>
      </p:sp>
      <p:sp>
        <p:nvSpPr>
          <p:cNvPr id="1110" name="Google Shape;1110;p125"/>
          <p:cNvSpPr txBox="1"/>
          <p:nvPr/>
        </p:nvSpPr>
        <p:spPr>
          <a:xfrm>
            <a:off x="1141950" y="830500"/>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Tính độ chính xác và độ đo lỗi.</a:t>
            </a:r>
            <a:endParaRPr/>
          </a:p>
        </p:txBody>
      </p:sp>
      <p:pic>
        <p:nvPicPr>
          <p:cNvPr id="1111" name="Google Shape;1111;p125"/>
          <p:cNvPicPr preferRelativeResize="0"/>
          <p:nvPr/>
        </p:nvPicPr>
        <p:blipFill>
          <a:blip r:embed="rId3">
            <a:alphaModFix/>
          </a:blip>
          <a:stretch>
            <a:fillRect/>
          </a:stretch>
        </p:blipFill>
        <p:spPr>
          <a:xfrm>
            <a:off x="1380675" y="1230700"/>
            <a:ext cx="5429250" cy="1476375"/>
          </a:xfrm>
          <a:prstGeom prst="rect">
            <a:avLst/>
          </a:prstGeom>
          <a:noFill/>
          <a:ln>
            <a:noFill/>
          </a:ln>
        </p:spPr>
      </p:pic>
      <p:sp>
        <p:nvSpPr>
          <p:cNvPr id="1112" name="Google Shape;1112;p125"/>
          <p:cNvSpPr txBox="1"/>
          <p:nvPr/>
        </p:nvSpPr>
        <p:spPr>
          <a:xfrm>
            <a:off x="901825" y="2816600"/>
            <a:ext cx="5197800" cy="1639200"/>
          </a:xfrm>
          <a:prstGeom prst="rect">
            <a:avLst/>
          </a:prstGeom>
          <a:noFill/>
          <a:ln>
            <a:noFill/>
          </a:ln>
        </p:spPr>
        <p:txBody>
          <a:bodyPr anchorCtr="0" anchor="t" bIns="91425" lIns="91425" spcFirstLastPara="1" rIns="91425" wrap="square" tIns="91425">
            <a:spAutoFit/>
          </a:bodyPr>
          <a:lstStyle/>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Tính độ chính xác: sử dụng hàm np.diagonal để lấy các phần tử trên đường chéo chính và dùng hàm sum để tính tổng, sau đó chia tổng này cho tổng các phần tử trong ma trận sai số (tổng số lượng mẫu dự đoán).</a:t>
            </a:r>
            <a:endParaRPr>
              <a:highlight>
                <a:srgbClr val="FFFFFF"/>
              </a:highlight>
              <a:latin typeface="Times New Roman"/>
              <a:ea typeface="Times New Roman"/>
              <a:cs typeface="Times New Roman"/>
              <a:sym typeface="Times New Roman"/>
            </a:endParaRPr>
          </a:p>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Tính độ đo lỗi bằng công thức 1 - accuracy.</a:t>
            </a:r>
            <a:endParaRPr>
              <a:highlight>
                <a:srgbClr val="FFFFFF"/>
              </a:highlight>
              <a:latin typeface="Times New Roman"/>
              <a:ea typeface="Times New Roman"/>
              <a:cs typeface="Times New Roman"/>
              <a:sym typeface="Times New Roman"/>
            </a:endParaRPr>
          </a:p>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In độ chính xác và độ đo lỗi vừa tìm được.</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26"/>
          <p:cNvSpPr txBox="1"/>
          <p:nvPr/>
        </p:nvSpPr>
        <p:spPr>
          <a:xfrm>
            <a:off x="0" y="330325"/>
            <a:ext cx="3503100" cy="4002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0"/>
              </a:spcBef>
              <a:spcAft>
                <a:spcPts val="0"/>
              </a:spcAft>
              <a:buNone/>
            </a:pPr>
            <a:r>
              <a:rPr b="1" lang="en-GB">
                <a:highlight>
                  <a:srgbClr val="FFFFFF"/>
                </a:highlight>
                <a:latin typeface="Times New Roman"/>
                <a:ea typeface="Times New Roman"/>
                <a:cs typeface="Times New Roman"/>
                <a:sym typeface="Times New Roman"/>
              </a:rPr>
              <a:t>b. Đánh giá mô hình phân lớp</a:t>
            </a:r>
            <a:endParaRPr/>
          </a:p>
        </p:txBody>
      </p:sp>
      <p:sp>
        <p:nvSpPr>
          <p:cNvPr id="1118" name="Google Shape;1118;p126"/>
          <p:cNvSpPr txBox="1"/>
          <p:nvPr/>
        </p:nvSpPr>
        <p:spPr>
          <a:xfrm>
            <a:off x="1141950" y="678100"/>
            <a:ext cx="44847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Tính các chỉ số precison, recall, specificity, f-score:</a:t>
            </a:r>
            <a:endParaRPr/>
          </a:p>
        </p:txBody>
      </p:sp>
      <p:sp>
        <p:nvSpPr>
          <p:cNvPr id="1119" name="Google Shape;1119;p126"/>
          <p:cNvSpPr txBox="1"/>
          <p:nvPr/>
        </p:nvSpPr>
        <p:spPr>
          <a:xfrm>
            <a:off x="1141950" y="1002100"/>
            <a:ext cx="5324700" cy="648000"/>
          </a:xfrm>
          <a:prstGeom prst="rect">
            <a:avLst/>
          </a:prstGeom>
          <a:noFill/>
          <a:ln>
            <a:noFill/>
          </a:ln>
        </p:spPr>
        <p:txBody>
          <a:bodyPr anchorCtr="0" anchor="t" bIns="91425" lIns="91425" spcFirstLastPara="1" rIns="91425" wrap="square" tIns="91425">
            <a:spAutoFit/>
          </a:bodyPr>
          <a:lstStyle/>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Khởi tạo các biến: số lượng lớp, tổng số mẫu, các mảng để lưu các chỉ số của từng lớp.</a:t>
            </a:r>
            <a:endParaRPr/>
          </a:p>
        </p:txBody>
      </p:sp>
      <p:pic>
        <p:nvPicPr>
          <p:cNvPr id="1120" name="Google Shape;1120;p126"/>
          <p:cNvPicPr preferRelativeResize="0"/>
          <p:nvPr/>
        </p:nvPicPr>
        <p:blipFill>
          <a:blip r:embed="rId3">
            <a:alphaModFix/>
          </a:blip>
          <a:stretch>
            <a:fillRect/>
          </a:stretch>
        </p:blipFill>
        <p:spPr>
          <a:xfrm>
            <a:off x="2154575" y="1573900"/>
            <a:ext cx="3409950" cy="18383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27"/>
          <p:cNvSpPr txBox="1"/>
          <p:nvPr/>
        </p:nvSpPr>
        <p:spPr>
          <a:xfrm>
            <a:off x="0" y="330325"/>
            <a:ext cx="3503100" cy="4002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0"/>
              </a:spcBef>
              <a:spcAft>
                <a:spcPts val="0"/>
              </a:spcAft>
              <a:buNone/>
            </a:pPr>
            <a:r>
              <a:rPr b="1" lang="en-GB">
                <a:highlight>
                  <a:srgbClr val="FFFFFF"/>
                </a:highlight>
                <a:latin typeface="Times New Roman"/>
                <a:ea typeface="Times New Roman"/>
                <a:cs typeface="Times New Roman"/>
                <a:sym typeface="Times New Roman"/>
              </a:rPr>
              <a:t>b. Đánh giá mô hình phân lớp</a:t>
            </a:r>
            <a:endParaRPr/>
          </a:p>
        </p:txBody>
      </p:sp>
      <p:sp>
        <p:nvSpPr>
          <p:cNvPr id="1126" name="Google Shape;1126;p127"/>
          <p:cNvSpPr txBox="1"/>
          <p:nvPr/>
        </p:nvSpPr>
        <p:spPr>
          <a:xfrm>
            <a:off x="1141950" y="678100"/>
            <a:ext cx="44847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Tính các chỉ số precison, recall, specificity, f-score:</a:t>
            </a:r>
            <a:endParaRPr/>
          </a:p>
        </p:txBody>
      </p:sp>
      <p:sp>
        <p:nvSpPr>
          <p:cNvPr id="1127" name="Google Shape;1127;p127"/>
          <p:cNvSpPr txBox="1"/>
          <p:nvPr/>
        </p:nvSpPr>
        <p:spPr>
          <a:xfrm>
            <a:off x="1141950" y="1002100"/>
            <a:ext cx="5324700" cy="400200"/>
          </a:xfrm>
          <a:prstGeom prst="rect">
            <a:avLst/>
          </a:prstGeom>
          <a:noFill/>
          <a:ln>
            <a:noFill/>
          </a:ln>
        </p:spPr>
        <p:txBody>
          <a:bodyPr anchorCtr="0" anchor="t" bIns="91425" lIns="91425" spcFirstLastPara="1" rIns="91425" wrap="square" tIns="91425">
            <a:spAutoFit/>
          </a:bodyPr>
          <a:lstStyle/>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Thực hiện vòng lặp qua từng lớp:</a:t>
            </a:r>
            <a:endParaRPr/>
          </a:p>
        </p:txBody>
      </p:sp>
      <p:pic>
        <p:nvPicPr>
          <p:cNvPr id="1128" name="Google Shape;1128;p127"/>
          <p:cNvPicPr preferRelativeResize="0"/>
          <p:nvPr/>
        </p:nvPicPr>
        <p:blipFill>
          <a:blip r:embed="rId3">
            <a:alphaModFix/>
          </a:blip>
          <a:stretch>
            <a:fillRect/>
          </a:stretch>
        </p:blipFill>
        <p:spPr>
          <a:xfrm>
            <a:off x="1785075" y="1366825"/>
            <a:ext cx="5772150" cy="240982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28"/>
          <p:cNvSpPr txBox="1"/>
          <p:nvPr/>
        </p:nvSpPr>
        <p:spPr>
          <a:xfrm>
            <a:off x="515700" y="446950"/>
            <a:ext cx="8112600" cy="4365300"/>
          </a:xfrm>
          <a:prstGeom prst="rect">
            <a:avLst/>
          </a:prstGeom>
          <a:noFill/>
          <a:ln>
            <a:noFill/>
          </a:ln>
        </p:spPr>
        <p:txBody>
          <a:bodyPr anchorCtr="0" anchor="t" bIns="91425" lIns="91425" spcFirstLastPara="1" rIns="91425" wrap="square" tIns="91425">
            <a:spAutoFit/>
          </a:bodyPr>
          <a:lstStyle/>
          <a:p>
            <a:pPr indent="-317500" lvl="1" marL="13716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Giá trị TP chính là giá trị tại ô [i,i], trong ma trận sai số. </a:t>
            </a:r>
            <a:endParaRPr>
              <a:highlight>
                <a:srgbClr val="FFFFFF"/>
              </a:highlight>
              <a:latin typeface="Times New Roman"/>
              <a:ea typeface="Times New Roman"/>
              <a:cs typeface="Times New Roman"/>
              <a:sym typeface="Times New Roman"/>
            </a:endParaRPr>
          </a:p>
          <a:p>
            <a:pPr indent="-317500" lvl="1" marL="13716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Giá trị FP được tính bằng cách lấy tổng các giá trị trong cột i (tức là các mẫu dự đoán là i), loại trừ giá trị tại ô [i, i]. </a:t>
            </a:r>
            <a:endParaRPr>
              <a:highlight>
                <a:srgbClr val="FFFFFF"/>
              </a:highlight>
              <a:latin typeface="Times New Roman"/>
              <a:ea typeface="Times New Roman"/>
              <a:cs typeface="Times New Roman"/>
              <a:sym typeface="Times New Roman"/>
            </a:endParaRPr>
          </a:p>
          <a:p>
            <a:pPr indent="-317500" lvl="1" marL="13716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Giá trị FN được tính bằng cách lấy tổng các giá trị trong hàng i, loại trừ giá trị tại ô [i, i]. </a:t>
            </a:r>
            <a:endParaRPr>
              <a:highlight>
                <a:srgbClr val="FFFFFF"/>
              </a:highlight>
              <a:latin typeface="Times New Roman"/>
              <a:ea typeface="Times New Roman"/>
              <a:cs typeface="Times New Roman"/>
              <a:sym typeface="Times New Roman"/>
            </a:endParaRPr>
          </a:p>
          <a:p>
            <a:pPr indent="-317500" lvl="1" marL="13716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Giá trị TN được tính bằng tổng số mẫu trừ đi số mẫu đúng và số mẫu sai.</a:t>
            </a:r>
            <a:endParaRPr>
              <a:highlight>
                <a:srgbClr val="FFFFFF"/>
              </a:highlight>
              <a:latin typeface="Times New Roman"/>
              <a:ea typeface="Times New Roman"/>
              <a:cs typeface="Times New Roman"/>
              <a:sym typeface="Times New Roman"/>
            </a:endParaRPr>
          </a:p>
          <a:p>
            <a:pPr indent="-317500" lvl="1" marL="13716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Precision: Tỷ lệ giữa số lượng mẫu đúng được dự đoán cho lớp i (TP) và tổng số mẫu được dự đoán là lớp i. Nếu không có mẫu nào được dự đoán là lớp i (tức là TP + FP = 0), trả về 0.</a:t>
            </a:r>
            <a:endParaRPr>
              <a:highlight>
                <a:srgbClr val="FFFFFF"/>
              </a:highlight>
              <a:latin typeface="Times New Roman"/>
              <a:ea typeface="Times New Roman"/>
              <a:cs typeface="Times New Roman"/>
              <a:sym typeface="Times New Roman"/>
            </a:endParaRPr>
          </a:p>
          <a:p>
            <a:pPr indent="-317500" lvl="1" marL="13716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Recall: Tỷ lệ giữa số lượng mẫu đúng được dự đoán cho lớp i và tổng số mẫu thực tế thuộc lớp i. Nếu không có mẫu nào thực tế thuộc lớp i (tức là TP + FN = 0), trả về 0.</a:t>
            </a:r>
            <a:endParaRPr>
              <a:highlight>
                <a:srgbClr val="FFFFFF"/>
              </a:highlight>
              <a:latin typeface="Times New Roman"/>
              <a:ea typeface="Times New Roman"/>
              <a:cs typeface="Times New Roman"/>
              <a:sym typeface="Times New Roman"/>
            </a:endParaRPr>
          </a:p>
          <a:p>
            <a:pPr indent="-317500" lvl="1" marL="13716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Specificity: Tỷ lệ giữa số mẫu không thuộc lớp i mà được dự đoán đúng (TN) so với tổng số mẫu không thuộc lớp i (TN + FP). Nếu không có mẫu nào không thuộc lớp i (tức là TN + FP = 0), trả về 0.</a:t>
            </a:r>
            <a:endParaRPr>
              <a:highlight>
                <a:srgbClr val="FFFFFF"/>
              </a:highlight>
              <a:latin typeface="Times New Roman"/>
              <a:ea typeface="Times New Roman"/>
              <a:cs typeface="Times New Roman"/>
              <a:sym typeface="Times New Roman"/>
            </a:endParaRPr>
          </a:p>
          <a:p>
            <a:pPr indent="-317500" lvl="1" marL="13716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F-score: Điểm F là trung bình điều hòa giữa precision và recall. Nếu tổng precision và recall bằng 0 (tức là không có mẫu nào), trả về 0.</a:t>
            </a:r>
            <a:endParaRPr>
              <a:highlight>
                <a:srgbClr val="FFFFFF"/>
              </a:highlight>
              <a:latin typeface="Times New Roman"/>
              <a:ea typeface="Times New Roman"/>
              <a:cs typeface="Times New Roman"/>
              <a:sym typeface="Times New Roman"/>
            </a:endParaRPr>
          </a:p>
          <a:p>
            <a:pPr indent="-317500" lvl="1" marL="13716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Thêm các giá trị vừa tính được cho từng chỉ số vào các danh sách tương ứng để lưu trữ cho từng lớp.</a:t>
            </a:r>
            <a:endParaRPr>
              <a:highlight>
                <a:srgbClr val="FFFFFF"/>
              </a:highlight>
              <a:latin typeface="Times New Roman"/>
              <a:ea typeface="Times New Roman"/>
              <a:cs typeface="Times New Roman"/>
              <a:sym typeface="Times New Roman"/>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29"/>
          <p:cNvSpPr txBox="1"/>
          <p:nvPr/>
        </p:nvSpPr>
        <p:spPr>
          <a:xfrm>
            <a:off x="0" y="330325"/>
            <a:ext cx="3503100" cy="4002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0"/>
              </a:spcBef>
              <a:spcAft>
                <a:spcPts val="0"/>
              </a:spcAft>
              <a:buNone/>
            </a:pPr>
            <a:r>
              <a:rPr b="1" lang="en-GB">
                <a:highlight>
                  <a:srgbClr val="FFFFFF"/>
                </a:highlight>
                <a:latin typeface="Times New Roman"/>
                <a:ea typeface="Times New Roman"/>
                <a:cs typeface="Times New Roman"/>
                <a:sym typeface="Times New Roman"/>
              </a:rPr>
              <a:t>b. Đánh giá mô hình phân lớp</a:t>
            </a:r>
            <a:endParaRPr/>
          </a:p>
        </p:txBody>
      </p:sp>
      <p:sp>
        <p:nvSpPr>
          <p:cNvPr id="1139" name="Google Shape;1139;p129"/>
          <p:cNvSpPr txBox="1"/>
          <p:nvPr/>
        </p:nvSpPr>
        <p:spPr>
          <a:xfrm>
            <a:off x="1141950" y="678100"/>
            <a:ext cx="44847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In kết quả:</a:t>
            </a:r>
            <a:endParaRPr/>
          </a:p>
        </p:txBody>
      </p:sp>
      <p:pic>
        <p:nvPicPr>
          <p:cNvPr id="1140" name="Google Shape;1140;p129"/>
          <p:cNvPicPr preferRelativeResize="0"/>
          <p:nvPr/>
        </p:nvPicPr>
        <p:blipFill>
          <a:blip r:embed="rId3">
            <a:alphaModFix/>
          </a:blip>
          <a:stretch>
            <a:fillRect/>
          </a:stretch>
        </p:blipFill>
        <p:spPr>
          <a:xfrm>
            <a:off x="1700175" y="1078300"/>
            <a:ext cx="3752850" cy="23241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30"/>
          <p:cNvSpPr txBox="1"/>
          <p:nvPr>
            <p:ph type="title"/>
          </p:nvPr>
        </p:nvSpPr>
        <p:spPr>
          <a:xfrm>
            <a:off x="564100" y="87925"/>
            <a:ext cx="5772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So sánh với thư viện Sklearn</a:t>
            </a:r>
            <a:endParaRPr b="1" sz="1900"/>
          </a:p>
        </p:txBody>
      </p:sp>
      <p:sp>
        <p:nvSpPr>
          <p:cNvPr id="1146" name="Google Shape;1146;p130"/>
          <p:cNvSpPr txBox="1"/>
          <p:nvPr/>
        </p:nvSpPr>
        <p:spPr>
          <a:xfrm>
            <a:off x="1190550" y="850800"/>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Thư viện</a:t>
            </a:r>
            <a:endParaRPr/>
          </a:p>
        </p:txBody>
      </p:sp>
      <p:pic>
        <p:nvPicPr>
          <p:cNvPr id="1147" name="Google Shape;1147;p130"/>
          <p:cNvPicPr preferRelativeResize="0"/>
          <p:nvPr/>
        </p:nvPicPr>
        <p:blipFill>
          <a:blip r:embed="rId3">
            <a:alphaModFix/>
          </a:blip>
          <a:stretch>
            <a:fillRect/>
          </a:stretch>
        </p:blipFill>
        <p:spPr>
          <a:xfrm>
            <a:off x="1372625" y="1251000"/>
            <a:ext cx="5772150" cy="419100"/>
          </a:xfrm>
          <a:prstGeom prst="rect">
            <a:avLst/>
          </a:prstGeom>
          <a:noFill/>
          <a:ln>
            <a:noFill/>
          </a:ln>
        </p:spPr>
      </p:pic>
      <p:sp>
        <p:nvSpPr>
          <p:cNvPr id="1148" name="Google Shape;1148;p130"/>
          <p:cNvSpPr txBox="1"/>
          <p:nvPr/>
        </p:nvSpPr>
        <p:spPr>
          <a:xfrm>
            <a:off x="1220225" y="165507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Thực hiện</a:t>
            </a:r>
            <a:endParaRPr/>
          </a:p>
        </p:txBody>
      </p:sp>
      <p:pic>
        <p:nvPicPr>
          <p:cNvPr id="1149" name="Google Shape;1149;p130"/>
          <p:cNvPicPr preferRelativeResize="0"/>
          <p:nvPr/>
        </p:nvPicPr>
        <p:blipFill>
          <a:blip r:embed="rId4">
            <a:alphaModFix/>
          </a:blip>
          <a:stretch>
            <a:fillRect/>
          </a:stretch>
        </p:blipFill>
        <p:spPr>
          <a:xfrm>
            <a:off x="1372625" y="2055275"/>
            <a:ext cx="4448175" cy="1095375"/>
          </a:xfrm>
          <a:prstGeom prst="rect">
            <a:avLst/>
          </a:prstGeom>
          <a:noFill/>
          <a:ln>
            <a:noFill/>
          </a:ln>
        </p:spPr>
      </p:pic>
      <p:sp>
        <p:nvSpPr>
          <p:cNvPr id="1150" name="Google Shape;1150;p130"/>
          <p:cNvSpPr txBox="1"/>
          <p:nvPr/>
        </p:nvSpPr>
        <p:spPr>
          <a:xfrm>
            <a:off x="1220225" y="3167200"/>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Kết quả</a:t>
            </a:r>
            <a:endParaRPr/>
          </a:p>
        </p:txBody>
      </p:sp>
      <p:pic>
        <p:nvPicPr>
          <p:cNvPr id="1151" name="Google Shape;1151;p130"/>
          <p:cNvPicPr preferRelativeResize="0"/>
          <p:nvPr/>
        </p:nvPicPr>
        <p:blipFill>
          <a:blip r:embed="rId5">
            <a:alphaModFix/>
          </a:blip>
          <a:stretch>
            <a:fillRect/>
          </a:stretch>
        </p:blipFill>
        <p:spPr>
          <a:xfrm>
            <a:off x="1447350" y="3567400"/>
            <a:ext cx="2743200" cy="1466850"/>
          </a:xfrm>
          <a:prstGeom prst="rect">
            <a:avLst/>
          </a:prstGeom>
          <a:noFill/>
          <a:ln>
            <a:noFill/>
          </a:ln>
        </p:spPr>
      </p:pic>
      <p:pic>
        <p:nvPicPr>
          <p:cNvPr id="1152" name="Google Shape;1152;p130"/>
          <p:cNvPicPr preferRelativeResize="0"/>
          <p:nvPr/>
        </p:nvPicPr>
        <p:blipFill>
          <a:blip r:embed="rId6">
            <a:alphaModFix/>
          </a:blip>
          <a:stretch>
            <a:fillRect/>
          </a:stretch>
        </p:blipFill>
        <p:spPr>
          <a:xfrm>
            <a:off x="4648200" y="3243400"/>
            <a:ext cx="3638550" cy="1943100"/>
          </a:xfrm>
          <a:prstGeom prst="rect">
            <a:avLst/>
          </a:prstGeom>
          <a:noFill/>
          <a:ln>
            <a:noFill/>
          </a:ln>
        </p:spPr>
      </p:pic>
      <p:sp>
        <p:nvSpPr>
          <p:cNvPr id="1153" name="Google Shape;1153;p130"/>
          <p:cNvSpPr txBox="1"/>
          <p:nvPr/>
        </p:nvSpPr>
        <p:spPr>
          <a:xfrm>
            <a:off x="306200" y="389425"/>
            <a:ext cx="6021300" cy="400200"/>
          </a:xfrm>
          <a:prstGeom prst="rect">
            <a:avLst/>
          </a:prstGeom>
          <a:noFill/>
          <a:ln>
            <a:noFill/>
          </a:ln>
        </p:spPr>
        <p:txBody>
          <a:bodyPr anchorCtr="0" anchor="t" bIns="91425" lIns="91425" spcFirstLastPara="1" rIns="91425" wrap="square" tIns="91425">
            <a:spAutoFit/>
          </a:bodyPr>
          <a:lstStyle/>
          <a:p>
            <a:pPr indent="-317500" lvl="0" marL="914400" rtl="0" algn="l">
              <a:lnSpc>
                <a:spcPct val="115000"/>
              </a:lnSpc>
              <a:spcBef>
                <a:spcPts val="0"/>
              </a:spcBef>
              <a:spcAft>
                <a:spcPts val="0"/>
              </a:spcAft>
              <a:buSzPts val="1400"/>
              <a:buFont typeface="Times New Roman"/>
              <a:buAutoNum type="alphaLcPeriod"/>
            </a:pPr>
            <a:r>
              <a:rPr b="1" lang="en-GB">
                <a:highlight>
                  <a:srgbClr val="FFFFFF"/>
                </a:highlight>
                <a:latin typeface="Times New Roman"/>
                <a:ea typeface="Times New Roman"/>
                <a:cs typeface="Times New Roman"/>
                <a:sym typeface="Times New Roman"/>
              </a:rPr>
              <a:t>Đánh giá mô hình phân lớp của thư viện sklearn</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31"/>
          <p:cNvSpPr txBox="1"/>
          <p:nvPr/>
        </p:nvSpPr>
        <p:spPr>
          <a:xfrm>
            <a:off x="825275" y="400575"/>
            <a:ext cx="7014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a:highlight>
                  <a:srgbClr val="FFFFFF"/>
                </a:highlight>
                <a:latin typeface="Times New Roman"/>
                <a:ea typeface="Times New Roman"/>
                <a:cs typeface="Times New Roman"/>
                <a:sym typeface="Times New Roman"/>
              </a:rPr>
              <a:t>b</a:t>
            </a:r>
            <a:r>
              <a:rPr b="1" lang="en-GB">
                <a:highlight>
                  <a:srgbClr val="FFFFFF"/>
                </a:highlight>
                <a:latin typeface="Times New Roman"/>
                <a:ea typeface="Times New Roman"/>
                <a:cs typeface="Times New Roman"/>
                <a:sym typeface="Times New Roman"/>
              </a:rPr>
              <a:t>. </a:t>
            </a:r>
            <a:r>
              <a:rPr b="1" lang="en-GB">
                <a:highlight>
                  <a:srgbClr val="FFFFFF"/>
                </a:highlight>
                <a:latin typeface="Times New Roman"/>
                <a:ea typeface="Times New Roman"/>
                <a:cs typeface="Times New Roman"/>
                <a:sym typeface="Times New Roman"/>
              </a:rPr>
              <a:t>So sánh với kết quả đánh giá mô hình phân lớp tự cài đặt</a:t>
            </a:r>
            <a:endParaRPr/>
          </a:p>
        </p:txBody>
      </p:sp>
      <p:sp>
        <p:nvSpPr>
          <p:cNvPr id="1159" name="Google Shape;1159;p131"/>
          <p:cNvSpPr txBox="1"/>
          <p:nvPr/>
        </p:nvSpPr>
        <p:spPr>
          <a:xfrm>
            <a:off x="1171675" y="800775"/>
            <a:ext cx="62955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Độ chính xác: So sánh các kết quả của mô hình tự cài đặt và thư viện Sklearn</a:t>
            </a:r>
            <a:endParaRPr>
              <a:highlight>
                <a:srgbClr val="FFFFFF"/>
              </a:highlight>
              <a:latin typeface="Times New Roman"/>
              <a:ea typeface="Times New Roman"/>
              <a:cs typeface="Times New Roman"/>
              <a:sym typeface="Times New Roman"/>
            </a:endParaRPr>
          </a:p>
        </p:txBody>
      </p:sp>
      <p:sp>
        <p:nvSpPr>
          <p:cNvPr id="1160" name="Google Shape;1160;p131"/>
          <p:cNvSpPr txBox="1"/>
          <p:nvPr/>
        </p:nvSpPr>
        <p:spPr>
          <a:xfrm>
            <a:off x="1171675" y="1200975"/>
            <a:ext cx="49917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Thời gian chạy: Sử dụng thư viện time của Python.</a:t>
            </a:r>
            <a:endParaRPr/>
          </a:p>
        </p:txBody>
      </p:sp>
      <p:sp>
        <p:nvSpPr>
          <p:cNvPr id="1161" name="Google Shape;1161;p131"/>
          <p:cNvSpPr txBox="1"/>
          <p:nvPr/>
        </p:nvSpPr>
        <p:spPr>
          <a:xfrm>
            <a:off x="1410400" y="1601175"/>
            <a:ext cx="4329600" cy="400200"/>
          </a:xfrm>
          <a:prstGeom prst="rect">
            <a:avLst/>
          </a:prstGeom>
          <a:noFill/>
          <a:ln>
            <a:noFill/>
          </a:ln>
        </p:spPr>
        <p:txBody>
          <a:bodyPr anchorCtr="0" anchor="t" bIns="91425" lIns="91425" spcFirstLastPara="1" rIns="91425" wrap="square" tIns="91425">
            <a:spAutoFit/>
          </a:bodyPr>
          <a:lstStyle/>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Đánh giá mô hình phân lớp tự cài đặt</a:t>
            </a:r>
            <a:endParaRPr/>
          </a:p>
        </p:txBody>
      </p:sp>
      <p:pic>
        <p:nvPicPr>
          <p:cNvPr id="1162" name="Google Shape;1162;p131"/>
          <p:cNvPicPr preferRelativeResize="0"/>
          <p:nvPr/>
        </p:nvPicPr>
        <p:blipFill>
          <a:blip r:embed="rId3">
            <a:alphaModFix/>
          </a:blip>
          <a:stretch>
            <a:fillRect/>
          </a:stretch>
        </p:blipFill>
        <p:spPr>
          <a:xfrm>
            <a:off x="2006200" y="2001375"/>
            <a:ext cx="3733800" cy="352425"/>
          </a:xfrm>
          <a:prstGeom prst="rect">
            <a:avLst/>
          </a:prstGeom>
          <a:noFill/>
          <a:ln>
            <a:noFill/>
          </a:ln>
        </p:spPr>
      </p:pic>
      <p:sp>
        <p:nvSpPr>
          <p:cNvPr id="1163" name="Google Shape;1163;p131"/>
          <p:cNvSpPr txBox="1"/>
          <p:nvPr/>
        </p:nvSpPr>
        <p:spPr>
          <a:xfrm>
            <a:off x="1458100" y="2447850"/>
            <a:ext cx="5196600" cy="400200"/>
          </a:xfrm>
          <a:prstGeom prst="rect">
            <a:avLst/>
          </a:prstGeom>
          <a:noFill/>
          <a:ln>
            <a:noFill/>
          </a:ln>
        </p:spPr>
        <p:txBody>
          <a:bodyPr anchorCtr="0" anchor="t" bIns="91425" lIns="91425" spcFirstLastPara="1" rIns="91425" wrap="square" tIns="91425">
            <a:spAutoFit/>
          </a:bodyPr>
          <a:lstStyle/>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Đánh giá mô hình phân lớp của</a:t>
            </a:r>
            <a:r>
              <a:rPr b="1" lang="en-GB">
                <a:highlight>
                  <a:srgbClr val="FFFFFF"/>
                </a:highlight>
                <a:latin typeface="Times New Roman"/>
                <a:ea typeface="Times New Roman"/>
                <a:cs typeface="Times New Roman"/>
                <a:sym typeface="Times New Roman"/>
              </a:rPr>
              <a:t> </a:t>
            </a:r>
            <a:r>
              <a:rPr lang="en-GB">
                <a:highlight>
                  <a:srgbClr val="FFFFFF"/>
                </a:highlight>
                <a:latin typeface="Times New Roman"/>
                <a:ea typeface="Times New Roman"/>
                <a:cs typeface="Times New Roman"/>
                <a:sym typeface="Times New Roman"/>
              </a:rPr>
              <a:t>thư viện sklearn</a:t>
            </a:r>
            <a:endParaRPr/>
          </a:p>
        </p:txBody>
      </p:sp>
      <p:pic>
        <p:nvPicPr>
          <p:cNvPr id="1164" name="Google Shape;1164;p131"/>
          <p:cNvPicPr preferRelativeResize="0"/>
          <p:nvPr/>
        </p:nvPicPr>
        <p:blipFill>
          <a:blip r:embed="rId4">
            <a:alphaModFix/>
          </a:blip>
          <a:stretch>
            <a:fillRect/>
          </a:stretch>
        </p:blipFill>
        <p:spPr>
          <a:xfrm>
            <a:off x="2010963" y="2848050"/>
            <a:ext cx="3724275" cy="3048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32"/>
          <p:cNvSpPr txBox="1"/>
          <p:nvPr>
            <p:ph type="title"/>
          </p:nvPr>
        </p:nvSpPr>
        <p:spPr>
          <a:xfrm>
            <a:off x="1056750" y="1910700"/>
            <a:ext cx="7030500" cy="999300"/>
          </a:xfrm>
          <a:prstGeom prst="rect">
            <a:avLst/>
          </a:prstGeom>
        </p:spPr>
        <p:txBody>
          <a:bodyPr anchorCtr="0" anchor="ctr" bIns="91425" lIns="91425" spcFirstLastPara="1" rIns="91425" wrap="square" tIns="91425">
            <a:normAutofit/>
          </a:bodyPr>
          <a:lstStyle/>
          <a:p>
            <a:pPr indent="0" lvl="0" marL="0" rtl="0" algn="ctr">
              <a:spcBef>
                <a:spcPts val="300"/>
              </a:spcBef>
              <a:spcAft>
                <a:spcPts val="0"/>
              </a:spcAft>
              <a:buNone/>
            </a:pPr>
            <a:r>
              <a:rPr lang="en-GB">
                <a:highlight>
                  <a:srgbClr val="FFFFFF"/>
                </a:highlight>
                <a:uFill>
                  <a:noFill/>
                </a:uFill>
                <a:hlinkClick r:id="rId3"/>
              </a:rPr>
              <a:t>Thuật toán K-Nearest Neighbors</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Tổng quan dữ liệu</a:t>
            </a:r>
            <a:endParaRPr/>
          </a:p>
        </p:txBody>
      </p:sp>
      <p:sp>
        <p:nvSpPr>
          <p:cNvPr id="1175" name="Google Shape;1175;p13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76" name="Google Shape;1176;p133"/>
          <p:cNvPicPr preferRelativeResize="0"/>
          <p:nvPr/>
        </p:nvPicPr>
        <p:blipFill>
          <a:blip r:embed="rId3">
            <a:alphaModFix/>
          </a:blip>
          <a:stretch>
            <a:fillRect/>
          </a:stretch>
        </p:blipFill>
        <p:spPr>
          <a:xfrm>
            <a:off x="120275" y="1397541"/>
            <a:ext cx="9143999" cy="29810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6"/>
          <p:cNvSpPr txBox="1"/>
          <p:nvPr>
            <p:ph type="title"/>
          </p:nvPr>
        </p:nvSpPr>
        <p:spPr>
          <a:xfrm>
            <a:off x="582975" y="381000"/>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Hàm main</a:t>
            </a:r>
            <a:endParaRPr b="1" sz="1900"/>
          </a:p>
        </p:txBody>
      </p:sp>
      <p:sp>
        <p:nvSpPr>
          <p:cNvPr id="389" name="Google Shape;389;p26"/>
          <p:cNvSpPr txBox="1"/>
          <p:nvPr/>
        </p:nvSpPr>
        <p:spPr>
          <a:xfrm>
            <a:off x="582975" y="739800"/>
            <a:ext cx="8375100" cy="431100"/>
          </a:xfrm>
          <a:prstGeom prst="rect">
            <a:avLst/>
          </a:prstGeom>
          <a:noFill/>
          <a:ln>
            <a:noFill/>
          </a:ln>
        </p:spPr>
        <p:txBody>
          <a:bodyPr anchorCtr="0" anchor="t" bIns="91425" lIns="91425" spcFirstLastPara="1" rIns="91425" wrap="square" tIns="91425">
            <a:spAutoFit/>
          </a:bodyPr>
          <a:lstStyle/>
          <a:p>
            <a:pPr indent="-330200" lvl="0" marL="914400" rtl="0" algn="l">
              <a:lnSpc>
                <a:spcPct val="115000"/>
              </a:lnSpc>
              <a:spcBef>
                <a:spcPts val="0"/>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Kết quả hàm lỗi sau một số lần huấn luyện:</a:t>
            </a:r>
            <a:endParaRPr sz="1600"/>
          </a:p>
        </p:txBody>
      </p:sp>
      <p:pic>
        <p:nvPicPr>
          <p:cNvPr id="390" name="Google Shape;390;p26"/>
          <p:cNvPicPr preferRelativeResize="0"/>
          <p:nvPr/>
        </p:nvPicPr>
        <p:blipFill>
          <a:blip r:embed="rId3">
            <a:alphaModFix/>
          </a:blip>
          <a:stretch>
            <a:fillRect/>
          </a:stretch>
        </p:blipFill>
        <p:spPr>
          <a:xfrm>
            <a:off x="856725" y="1420675"/>
            <a:ext cx="7572250" cy="28000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3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Tổng quan dữ liệu</a:t>
            </a:r>
            <a:endParaRPr/>
          </a:p>
          <a:p>
            <a:pPr indent="0" lvl="0" marL="0" rtl="0" algn="l">
              <a:spcBef>
                <a:spcPts val="0"/>
              </a:spcBef>
              <a:spcAft>
                <a:spcPts val="0"/>
              </a:spcAft>
              <a:buNone/>
            </a:pPr>
            <a:r>
              <a:t/>
            </a:r>
            <a:endParaRPr/>
          </a:p>
        </p:txBody>
      </p:sp>
      <p:sp>
        <p:nvSpPr>
          <p:cNvPr id="1182" name="Google Shape;1182;p13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83" name="Google Shape;1183;p134"/>
          <p:cNvPicPr preferRelativeResize="0"/>
          <p:nvPr/>
        </p:nvPicPr>
        <p:blipFill>
          <a:blip r:embed="rId3">
            <a:alphaModFix/>
          </a:blip>
          <a:stretch>
            <a:fillRect/>
          </a:stretch>
        </p:blipFill>
        <p:spPr>
          <a:xfrm>
            <a:off x="166616" y="0"/>
            <a:ext cx="8810769" cy="51435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3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Tổng quan dữ liệu</a:t>
            </a:r>
            <a:endParaRPr/>
          </a:p>
          <a:p>
            <a:pPr indent="0" lvl="0" marL="0" rtl="0" algn="l">
              <a:spcBef>
                <a:spcPts val="0"/>
              </a:spcBef>
              <a:spcAft>
                <a:spcPts val="0"/>
              </a:spcAft>
              <a:buNone/>
            </a:pPr>
            <a:r>
              <a:t/>
            </a:r>
            <a:endParaRPr/>
          </a:p>
        </p:txBody>
      </p:sp>
      <p:sp>
        <p:nvSpPr>
          <p:cNvPr id="1189" name="Google Shape;1189;p13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90" name="Google Shape;1190;p135"/>
          <p:cNvPicPr preferRelativeResize="0"/>
          <p:nvPr/>
        </p:nvPicPr>
        <p:blipFill>
          <a:blip r:embed="rId3">
            <a:alphaModFix/>
          </a:blip>
          <a:stretch>
            <a:fillRect/>
          </a:stretch>
        </p:blipFill>
        <p:spPr>
          <a:xfrm>
            <a:off x="143325" y="22293"/>
            <a:ext cx="9143999" cy="509891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3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Tổng quan dữ liệu</a:t>
            </a:r>
            <a:endParaRPr/>
          </a:p>
          <a:p>
            <a:pPr indent="0" lvl="0" marL="0" rtl="0" algn="l">
              <a:spcBef>
                <a:spcPts val="0"/>
              </a:spcBef>
              <a:spcAft>
                <a:spcPts val="0"/>
              </a:spcAft>
              <a:buNone/>
            </a:pPr>
            <a:r>
              <a:t/>
            </a:r>
            <a:endParaRPr/>
          </a:p>
        </p:txBody>
      </p:sp>
      <p:sp>
        <p:nvSpPr>
          <p:cNvPr id="1196" name="Google Shape;1196;p13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97" name="Google Shape;1197;p136"/>
          <p:cNvPicPr preferRelativeResize="0"/>
          <p:nvPr/>
        </p:nvPicPr>
        <p:blipFill>
          <a:blip r:embed="rId3">
            <a:alphaModFix/>
          </a:blip>
          <a:stretch>
            <a:fillRect/>
          </a:stretch>
        </p:blipFill>
        <p:spPr>
          <a:xfrm>
            <a:off x="0" y="7"/>
            <a:ext cx="9143999" cy="298068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3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Chuẩn hóa dữ liệu</a:t>
            </a:r>
            <a:endParaRPr/>
          </a:p>
        </p:txBody>
      </p:sp>
      <p:sp>
        <p:nvSpPr>
          <p:cNvPr id="1203" name="Google Shape;1203;p137"/>
          <p:cNvSpPr txBox="1"/>
          <p:nvPr>
            <p:ph idx="1" type="body"/>
          </p:nvPr>
        </p:nvSpPr>
        <p:spPr>
          <a:xfrm>
            <a:off x="197775" y="1517200"/>
            <a:ext cx="8205600" cy="15435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000000"/>
              </a:buClr>
              <a:buSzPts val="1500"/>
              <a:buChar char="-"/>
            </a:pPr>
            <a:r>
              <a:rPr lang="en-GB" sz="1500">
                <a:solidFill>
                  <a:srgbClr val="000000"/>
                </a:solidFill>
                <a:highlight>
                  <a:srgbClr val="FFFFFF"/>
                </a:highlight>
              </a:rPr>
              <a:t>Sử dụng thuật toán chuẩn hóa dữ liệu theo min max với min và max của X_train, chuẩn hóa dữ liệu trong X_train và X_test nằm trong khoảng từ 0 đến 100.</a:t>
            </a:r>
            <a:endParaRPr sz="1500"/>
          </a:p>
        </p:txBody>
      </p:sp>
      <p:pic>
        <p:nvPicPr>
          <p:cNvPr id="1204" name="Google Shape;1204;p137"/>
          <p:cNvPicPr preferRelativeResize="0"/>
          <p:nvPr/>
        </p:nvPicPr>
        <p:blipFill rotWithShape="1">
          <a:blip r:embed="rId3">
            <a:alphaModFix/>
          </a:blip>
          <a:srcRect b="0" l="3250" r="7439" t="0"/>
          <a:stretch/>
        </p:blipFill>
        <p:spPr>
          <a:xfrm>
            <a:off x="654550" y="2276275"/>
            <a:ext cx="7936900" cy="1190625"/>
          </a:xfrm>
          <a:prstGeom prst="rect">
            <a:avLst/>
          </a:prstGeom>
          <a:noFill/>
          <a:ln>
            <a:noFill/>
          </a:ln>
        </p:spPr>
      </p:pic>
      <p:pic>
        <p:nvPicPr>
          <p:cNvPr id="1205" name="Google Shape;1205;p137"/>
          <p:cNvPicPr preferRelativeResize="0"/>
          <p:nvPr/>
        </p:nvPicPr>
        <p:blipFill>
          <a:blip r:embed="rId4">
            <a:alphaModFix/>
          </a:blip>
          <a:stretch>
            <a:fillRect/>
          </a:stretch>
        </p:blipFill>
        <p:spPr>
          <a:xfrm>
            <a:off x="654538" y="3653888"/>
            <a:ext cx="7936914" cy="1371812"/>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3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Tính khoảng cách euclid</a:t>
            </a:r>
            <a:endParaRPr/>
          </a:p>
        </p:txBody>
      </p:sp>
      <p:sp>
        <p:nvSpPr>
          <p:cNvPr id="1211" name="Google Shape;1211;p138"/>
          <p:cNvSpPr txBox="1"/>
          <p:nvPr>
            <p:ph idx="1" type="body"/>
          </p:nvPr>
        </p:nvSpPr>
        <p:spPr>
          <a:xfrm>
            <a:off x="394400" y="1597875"/>
            <a:ext cx="79977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500"/>
              <a:t>Hàm dùng để tính khoảng cách euclid giữa 2 điểm</a:t>
            </a:r>
            <a:endParaRPr sz="1500"/>
          </a:p>
        </p:txBody>
      </p:sp>
      <p:pic>
        <p:nvPicPr>
          <p:cNvPr id="1212" name="Google Shape;1212;p138"/>
          <p:cNvPicPr preferRelativeResize="0"/>
          <p:nvPr/>
        </p:nvPicPr>
        <p:blipFill>
          <a:blip r:embed="rId3">
            <a:alphaModFix/>
          </a:blip>
          <a:stretch>
            <a:fillRect/>
          </a:stretch>
        </p:blipFill>
        <p:spPr>
          <a:xfrm>
            <a:off x="57150" y="2841600"/>
            <a:ext cx="9029700" cy="10287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3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Huấn luyện mô hình</a:t>
            </a:r>
            <a:endParaRPr/>
          </a:p>
        </p:txBody>
      </p:sp>
      <p:sp>
        <p:nvSpPr>
          <p:cNvPr id="1218" name="Google Shape;1218;p13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19" name="Google Shape;1219;p139"/>
          <p:cNvPicPr preferRelativeResize="0"/>
          <p:nvPr/>
        </p:nvPicPr>
        <p:blipFill>
          <a:blip r:embed="rId3">
            <a:alphaModFix/>
          </a:blip>
          <a:stretch>
            <a:fillRect/>
          </a:stretch>
        </p:blipFill>
        <p:spPr>
          <a:xfrm>
            <a:off x="0" y="1330960"/>
            <a:ext cx="9144001" cy="3073831"/>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40"/>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Huấn luyện mô hình</a:t>
            </a:r>
            <a:endParaRPr/>
          </a:p>
          <a:p>
            <a:pPr indent="0" lvl="0" marL="0" rtl="0" algn="l">
              <a:spcBef>
                <a:spcPts val="0"/>
              </a:spcBef>
              <a:spcAft>
                <a:spcPts val="0"/>
              </a:spcAft>
              <a:buNone/>
            </a:pPr>
            <a:r>
              <a:t/>
            </a:r>
            <a:endParaRPr/>
          </a:p>
        </p:txBody>
      </p:sp>
      <p:sp>
        <p:nvSpPr>
          <p:cNvPr id="1225" name="Google Shape;1225;p140"/>
          <p:cNvSpPr txBox="1"/>
          <p:nvPr>
            <p:ph idx="1" type="body"/>
          </p:nvPr>
        </p:nvSpPr>
        <p:spPr>
          <a:xfrm>
            <a:off x="359825" y="1538425"/>
            <a:ext cx="7974600" cy="321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Times New Roman"/>
              <a:buChar char="●"/>
            </a:pPr>
            <a:r>
              <a:rPr lang="en-GB" sz="1600">
                <a:solidFill>
                  <a:srgbClr val="000000"/>
                </a:solidFill>
                <a:highlight>
                  <a:srgbClr val="FFFFFF"/>
                </a:highlight>
                <a:latin typeface="Times New Roman"/>
                <a:ea typeface="Times New Roman"/>
                <a:cs typeface="Times New Roman"/>
                <a:sym typeface="Times New Roman"/>
              </a:rPr>
              <a:t>Tham số đầu vào :</a:t>
            </a:r>
            <a:endParaRPr sz="1600">
              <a:solidFill>
                <a:srgbClr val="000000"/>
              </a:solidFill>
              <a:highlight>
                <a:srgbClr val="FFFFFF"/>
              </a:highlight>
              <a:latin typeface="Times New Roman"/>
              <a:ea typeface="Times New Roman"/>
              <a:cs typeface="Times New Roman"/>
              <a:sym typeface="Times New Roman"/>
            </a:endParaRPr>
          </a:p>
          <a:p>
            <a:pPr indent="-330200" lvl="1" marL="914400" rtl="0" algn="l">
              <a:spcBef>
                <a:spcPts val="0"/>
              </a:spcBef>
              <a:spcAft>
                <a:spcPts val="0"/>
              </a:spcAft>
              <a:buClr>
                <a:srgbClr val="000000"/>
              </a:buClr>
              <a:buSzPts val="1600"/>
              <a:buFont typeface="Times New Roman"/>
              <a:buChar char="○"/>
            </a:pPr>
            <a:r>
              <a:rPr lang="en-GB" sz="1600">
                <a:solidFill>
                  <a:srgbClr val="000000"/>
                </a:solidFill>
                <a:highlight>
                  <a:srgbClr val="FFFFFF"/>
                </a:highlight>
                <a:latin typeface="Times New Roman"/>
                <a:ea typeface="Times New Roman"/>
                <a:cs typeface="Times New Roman"/>
                <a:sym typeface="Times New Roman"/>
              </a:rPr>
              <a:t>X và Y, tập dữ liệu dùng để dự đoán X_test</a:t>
            </a:r>
            <a:endParaRPr sz="1600">
              <a:solidFill>
                <a:srgbClr val="000000"/>
              </a:solidFill>
              <a:highlight>
                <a:srgbClr val="FFFFFF"/>
              </a:highlight>
              <a:latin typeface="Times New Roman"/>
              <a:ea typeface="Times New Roman"/>
              <a:cs typeface="Times New Roman"/>
              <a:sym typeface="Times New Roman"/>
            </a:endParaRPr>
          </a:p>
          <a:p>
            <a:pPr indent="-330200" lvl="1" marL="914400" rtl="0" algn="l">
              <a:spcBef>
                <a:spcPts val="0"/>
              </a:spcBef>
              <a:spcAft>
                <a:spcPts val="0"/>
              </a:spcAft>
              <a:buClr>
                <a:srgbClr val="000000"/>
              </a:buClr>
              <a:buSzPts val="1600"/>
              <a:buFont typeface="Times New Roman"/>
              <a:buChar char="○"/>
            </a:pPr>
            <a:r>
              <a:rPr lang="en-GB" sz="1600">
                <a:solidFill>
                  <a:srgbClr val="000000"/>
                </a:solidFill>
                <a:highlight>
                  <a:srgbClr val="FFFFFF"/>
                </a:highlight>
                <a:latin typeface="Times New Roman"/>
                <a:ea typeface="Times New Roman"/>
                <a:cs typeface="Times New Roman"/>
                <a:sym typeface="Times New Roman"/>
              </a:rPr>
              <a:t>k là số láng giềng gần nhất.</a:t>
            </a:r>
            <a:endParaRPr sz="1600">
              <a:solidFill>
                <a:srgbClr val="000000"/>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GB" sz="1600">
                <a:solidFill>
                  <a:srgbClr val="000000"/>
                </a:solidFill>
                <a:highlight>
                  <a:srgbClr val="FFFFFF"/>
                </a:highlight>
                <a:latin typeface="Times New Roman"/>
                <a:ea typeface="Times New Roman"/>
                <a:cs typeface="Times New Roman"/>
                <a:sym typeface="Times New Roman"/>
              </a:rPr>
              <a:t>distances : mảng chứa khoảng cách từ điểm kiểm tra X_test[0] đến từng điểm trong tập huấn luyện X.</a:t>
            </a:r>
            <a:endParaRPr sz="1600">
              <a:solidFill>
                <a:srgbClr val="000000"/>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GB" sz="1600">
                <a:solidFill>
                  <a:srgbClr val="000000"/>
                </a:solidFill>
                <a:highlight>
                  <a:srgbClr val="FFFFFF"/>
                </a:highlight>
                <a:latin typeface="Times New Roman"/>
                <a:ea typeface="Times New Roman"/>
                <a:cs typeface="Times New Roman"/>
                <a:sym typeface="Times New Roman"/>
              </a:rPr>
              <a:t>r</a:t>
            </a:r>
            <a:r>
              <a:rPr lang="en-GB" sz="1600">
                <a:solidFill>
                  <a:srgbClr val="000000"/>
                </a:solidFill>
                <a:highlight>
                  <a:srgbClr val="FFFFFF"/>
                </a:highlight>
                <a:latin typeface="Times New Roman"/>
                <a:ea typeface="Times New Roman"/>
                <a:cs typeface="Times New Roman"/>
                <a:sym typeface="Times New Roman"/>
              </a:rPr>
              <a:t>eciprocals :  chứa các giá trị trọng số, điểm nào có reciprocal càng lớn, điểm đó sẽ càng ở gần X</a:t>
            </a:r>
            <a:endParaRPr sz="1600">
              <a:solidFill>
                <a:srgbClr val="000000"/>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GB" sz="1600">
                <a:solidFill>
                  <a:srgbClr val="000000"/>
                </a:solidFill>
                <a:highlight>
                  <a:srgbClr val="FFFFFF"/>
                </a:highlight>
                <a:latin typeface="Times New Roman"/>
                <a:ea typeface="Times New Roman"/>
                <a:cs typeface="Times New Roman"/>
                <a:sym typeface="Times New Roman"/>
              </a:rPr>
              <a:t>Weights: chứa các giá trị trọng số chuẩn hóa cho mỗi điểm trong X</a:t>
            </a:r>
            <a:endParaRPr sz="1600">
              <a:solidFill>
                <a:srgbClr val="000000"/>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GB" sz="1600">
                <a:solidFill>
                  <a:srgbClr val="000000"/>
                </a:solidFill>
                <a:highlight>
                  <a:srgbClr val="FFFFFF"/>
                </a:highlight>
                <a:latin typeface="Times New Roman"/>
                <a:ea typeface="Times New Roman"/>
                <a:cs typeface="Times New Roman"/>
                <a:sym typeface="Times New Roman"/>
              </a:rPr>
              <a:t>Kth_small : k giá trị nhỏ nhất trong mảng distances và tìm giá trị lớn nhất trong k giá trị đó</a:t>
            </a:r>
            <a:endParaRPr sz="1600">
              <a:solidFill>
                <a:srgbClr val="000000"/>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GB" sz="1600">
                <a:solidFill>
                  <a:srgbClr val="000000"/>
                </a:solidFill>
                <a:highlight>
                  <a:srgbClr val="FFFFFF"/>
                </a:highlight>
                <a:latin typeface="Times New Roman"/>
                <a:ea typeface="Times New Roman"/>
                <a:cs typeface="Times New Roman"/>
                <a:sym typeface="Times New Roman"/>
              </a:rPr>
              <a:t>Sum_weights: tổng trọng số của các lớp, dựa trên các điểm lân cận thuộc từng lớp. </a:t>
            </a:r>
            <a:endParaRPr sz="160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4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Hàm main</a:t>
            </a:r>
            <a:endParaRPr/>
          </a:p>
        </p:txBody>
      </p:sp>
      <p:sp>
        <p:nvSpPr>
          <p:cNvPr id="1231" name="Google Shape;1231;p14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32" name="Google Shape;1232;p141"/>
          <p:cNvPicPr preferRelativeResize="0"/>
          <p:nvPr/>
        </p:nvPicPr>
        <p:blipFill>
          <a:blip r:embed="rId3">
            <a:alphaModFix/>
          </a:blip>
          <a:stretch>
            <a:fillRect/>
          </a:stretch>
        </p:blipFill>
        <p:spPr>
          <a:xfrm>
            <a:off x="152400" y="1597871"/>
            <a:ext cx="9144001" cy="3454058"/>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4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KNN với mô hình của thư viện SKlearn</a:t>
            </a:r>
            <a:endParaRPr/>
          </a:p>
        </p:txBody>
      </p:sp>
      <p:sp>
        <p:nvSpPr>
          <p:cNvPr id="1238" name="Google Shape;1238;p14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39" name="Google Shape;1239;p142"/>
          <p:cNvPicPr preferRelativeResize="0"/>
          <p:nvPr/>
        </p:nvPicPr>
        <p:blipFill>
          <a:blip r:embed="rId3">
            <a:alphaModFix/>
          </a:blip>
          <a:stretch>
            <a:fillRect/>
          </a:stretch>
        </p:blipFill>
        <p:spPr>
          <a:xfrm>
            <a:off x="2070675" y="1450487"/>
            <a:ext cx="5002649" cy="343622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4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KNN với mô hình của thư viện SKlearn</a:t>
            </a:r>
            <a:endParaRPr/>
          </a:p>
          <a:p>
            <a:pPr indent="0" lvl="0" marL="0" rtl="0" algn="l">
              <a:spcBef>
                <a:spcPts val="0"/>
              </a:spcBef>
              <a:spcAft>
                <a:spcPts val="0"/>
              </a:spcAft>
              <a:buNone/>
            </a:pPr>
            <a:r>
              <a:t/>
            </a:r>
            <a:endParaRPr/>
          </a:p>
        </p:txBody>
      </p:sp>
      <p:sp>
        <p:nvSpPr>
          <p:cNvPr id="1245" name="Google Shape;1245;p14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Clr>
                <a:srgbClr val="000000"/>
              </a:buClr>
              <a:buSzPts val="1500"/>
              <a:buFont typeface="Times New Roman"/>
              <a:buChar char="●"/>
            </a:pPr>
            <a:r>
              <a:rPr b="1" lang="en-GB" sz="1500">
                <a:solidFill>
                  <a:srgbClr val="000000"/>
                </a:solidFill>
                <a:highlight>
                  <a:srgbClr val="FFFFFF"/>
                </a:highlight>
                <a:latin typeface="Times New Roman"/>
                <a:ea typeface="Times New Roman"/>
                <a:cs typeface="Times New Roman"/>
                <a:sym typeface="Times New Roman"/>
              </a:rPr>
              <a:t>N_neighbors:</a:t>
            </a:r>
            <a:r>
              <a:rPr lang="en-GB" sz="1500">
                <a:solidFill>
                  <a:srgbClr val="000000"/>
                </a:solidFill>
                <a:highlight>
                  <a:srgbClr val="FFFFFF"/>
                </a:highlight>
                <a:latin typeface="Times New Roman"/>
                <a:ea typeface="Times New Roman"/>
                <a:cs typeface="Times New Roman"/>
                <a:sym typeface="Times New Roman"/>
              </a:rPr>
              <a:t>số láng giềng gần điểm đang xét nhất.</a:t>
            </a:r>
            <a:endParaRPr sz="1500">
              <a:solidFill>
                <a:srgbClr val="000000"/>
              </a:solidFill>
              <a:highlight>
                <a:srgbClr val="FFFFFF"/>
              </a:highlight>
              <a:latin typeface="Times New Roman"/>
              <a:ea typeface="Times New Roman"/>
              <a:cs typeface="Times New Roman"/>
              <a:sym typeface="Times New Roman"/>
            </a:endParaRPr>
          </a:p>
          <a:p>
            <a:pPr indent="-323850" lvl="0" marL="457200" rtl="0" algn="l">
              <a:lnSpc>
                <a:spcPct val="150000"/>
              </a:lnSpc>
              <a:spcBef>
                <a:spcPts val="0"/>
              </a:spcBef>
              <a:spcAft>
                <a:spcPts val="0"/>
              </a:spcAft>
              <a:buClr>
                <a:srgbClr val="000000"/>
              </a:buClr>
              <a:buSzPts val="1500"/>
              <a:buFont typeface="Times New Roman"/>
              <a:buChar char="●"/>
            </a:pPr>
            <a:r>
              <a:rPr b="1" lang="en-GB" sz="1500">
                <a:solidFill>
                  <a:srgbClr val="000000"/>
                </a:solidFill>
                <a:highlight>
                  <a:srgbClr val="FFFFFF"/>
                </a:highlight>
                <a:latin typeface="Times New Roman"/>
                <a:ea typeface="Times New Roman"/>
                <a:cs typeface="Times New Roman"/>
                <a:sym typeface="Times New Roman"/>
              </a:rPr>
              <a:t>Metric</a:t>
            </a:r>
            <a:r>
              <a:rPr lang="en-GB" sz="1500">
                <a:solidFill>
                  <a:srgbClr val="000000"/>
                </a:solidFill>
                <a:highlight>
                  <a:srgbClr val="FFFFFF"/>
                </a:highlight>
                <a:latin typeface="Times New Roman"/>
                <a:ea typeface="Times New Roman"/>
                <a:cs typeface="Times New Roman"/>
                <a:sym typeface="Times New Roman"/>
              </a:rPr>
              <a:t>: độ đo sẽ sử dụng</a:t>
            </a:r>
            <a:endParaRPr sz="1500">
              <a:solidFill>
                <a:srgbClr val="000000"/>
              </a:solidFill>
              <a:highlight>
                <a:srgbClr val="FFFFFF"/>
              </a:highlight>
              <a:latin typeface="Times New Roman"/>
              <a:ea typeface="Times New Roman"/>
              <a:cs typeface="Times New Roman"/>
              <a:sym typeface="Times New Roman"/>
            </a:endParaRPr>
          </a:p>
          <a:p>
            <a:pPr indent="-323850" lvl="0" marL="457200" rtl="0" algn="l">
              <a:lnSpc>
                <a:spcPct val="150000"/>
              </a:lnSpc>
              <a:spcBef>
                <a:spcPts val="0"/>
              </a:spcBef>
              <a:spcAft>
                <a:spcPts val="0"/>
              </a:spcAft>
              <a:buClr>
                <a:srgbClr val="000000"/>
              </a:buClr>
              <a:buSzPts val="1500"/>
              <a:buFont typeface="Times New Roman"/>
              <a:buChar char="●"/>
            </a:pPr>
            <a:r>
              <a:rPr b="1" lang="en-GB" sz="1500">
                <a:solidFill>
                  <a:srgbClr val="000000"/>
                </a:solidFill>
                <a:highlight>
                  <a:srgbClr val="FFFFFF"/>
                </a:highlight>
                <a:latin typeface="Times New Roman"/>
                <a:ea typeface="Times New Roman"/>
                <a:cs typeface="Times New Roman"/>
                <a:sym typeface="Times New Roman"/>
              </a:rPr>
              <a:t>Weights:</a:t>
            </a:r>
            <a:r>
              <a:rPr lang="en-GB" sz="1500">
                <a:solidFill>
                  <a:srgbClr val="000000"/>
                </a:solidFill>
                <a:highlight>
                  <a:srgbClr val="FFFFFF"/>
                </a:highlight>
                <a:latin typeface="Times New Roman"/>
                <a:ea typeface="Times New Roman"/>
                <a:cs typeface="Times New Roman"/>
                <a:sym typeface="Times New Roman"/>
              </a:rPr>
              <a:t> là mức độ ảnh hưởng của các láng giềng gần nhất khi dự đoán.</a:t>
            </a:r>
            <a:endParaRPr sz="1500">
              <a:solidFill>
                <a:srgbClr val="000000"/>
              </a:solidFill>
              <a:highlight>
                <a:srgbClr val="FFFFFF"/>
              </a:highlight>
              <a:latin typeface="Times New Roman"/>
              <a:ea typeface="Times New Roman"/>
              <a:cs typeface="Times New Roman"/>
              <a:sym typeface="Times New Roman"/>
            </a:endParaRPr>
          </a:p>
          <a:p>
            <a:pPr indent="-323850" lvl="1" marL="914400" rtl="0" algn="l">
              <a:lnSpc>
                <a:spcPct val="150000"/>
              </a:lnSpc>
              <a:spcBef>
                <a:spcPts val="0"/>
              </a:spcBef>
              <a:spcAft>
                <a:spcPts val="0"/>
              </a:spcAft>
              <a:buClr>
                <a:srgbClr val="000000"/>
              </a:buClr>
              <a:buSzPts val="1500"/>
              <a:buFont typeface="Times New Roman"/>
              <a:buChar char="○"/>
            </a:pPr>
            <a:r>
              <a:rPr lang="en-GB" sz="1500">
                <a:solidFill>
                  <a:srgbClr val="000000"/>
                </a:solidFill>
                <a:highlight>
                  <a:srgbClr val="FFFFFF"/>
                </a:highlight>
                <a:latin typeface="Times New Roman"/>
                <a:ea typeface="Times New Roman"/>
                <a:cs typeface="Times New Roman"/>
                <a:sym typeface="Times New Roman"/>
              </a:rPr>
              <a:t>Distance: </a:t>
            </a:r>
            <a:r>
              <a:rPr lang="en-GB" sz="1500">
                <a:solidFill>
                  <a:srgbClr val="000000"/>
                </a:solidFill>
                <a:highlight>
                  <a:srgbClr val="FFFFFF"/>
                </a:highlight>
                <a:latin typeface="Times New Roman"/>
                <a:ea typeface="Times New Roman"/>
                <a:cs typeface="Times New Roman"/>
                <a:sym typeface="Times New Roman"/>
              </a:rPr>
              <a:t>các láng giềng gần hơn sẽ có trọng số lớn hơn dựa trên công thức trọng số nghịch đảo khoảng cách</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7"/>
          <p:cNvSpPr txBox="1"/>
          <p:nvPr>
            <p:ph type="title"/>
          </p:nvPr>
        </p:nvSpPr>
        <p:spPr>
          <a:xfrm>
            <a:off x="582975" y="381000"/>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Mô hình Sklearn</a:t>
            </a:r>
            <a:endParaRPr b="1" sz="1900"/>
          </a:p>
        </p:txBody>
      </p:sp>
      <p:pic>
        <p:nvPicPr>
          <p:cNvPr id="396" name="Google Shape;396;p27"/>
          <p:cNvPicPr preferRelativeResize="0"/>
          <p:nvPr/>
        </p:nvPicPr>
        <p:blipFill>
          <a:blip r:embed="rId3">
            <a:alphaModFix/>
          </a:blip>
          <a:stretch>
            <a:fillRect/>
          </a:stretch>
        </p:blipFill>
        <p:spPr>
          <a:xfrm>
            <a:off x="152400" y="1103575"/>
            <a:ext cx="8839201" cy="2802674"/>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4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 sánh thư viện SKlearn với mô hình tự cài đặt và độ chính xác</a:t>
            </a:r>
            <a:endParaRPr/>
          </a:p>
        </p:txBody>
      </p:sp>
      <p:sp>
        <p:nvSpPr>
          <p:cNvPr id="1251" name="Google Shape;1251;p14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000000"/>
              </a:buClr>
              <a:buSzPts val="1500"/>
              <a:buChar char="-"/>
            </a:pPr>
            <a:r>
              <a:rPr lang="en-GB" sz="1500">
                <a:solidFill>
                  <a:srgbClr val="000000"/>
                </a:solidFill>
                <a:highlight>
                  <a:srgbClr val="FFFFFF"/>
                </a:highlight>
              </a:rPr>
              <a:t>Độ chính xác: Sử dụng hàm </a:t>
            </a:r>
            <a:r>
              <a:rPr b="1" lang="en-GB" sz="1500">
                <a:solidFill>
                  <a:srgbClr val="000000"/>
                </a:solidFill>
                <a:highlight>
                  <a:srgbClr val="FFFFFF"/>
                </a:highlight>
              </a:rPr>
              <a:t>accuracy_score </a:t>
            </a:r>
            <a:r>
              <a:rPr lang="en-GB" sz="1500">
                <a:solidFill>
                  <a:srgbClr val="000000"/>
                </a:solidFill>
                <a:highlight>
                  <a:srgbClr val="FFFFFF"/>
                </a:highlight>
              </a:rPr>
              <a:t>của thư viện sklearn.metrics</a:t>
            </a:r>
            <a:endParaRPr sz="1500"/>
          </a:p>
        </p:txBody>
      </p:sp>
      <p:pic>
        <p:nvPicPr>
          <p:cNvPr id="1252" name="Google Shape;1252;p144"/>
          <p:cNvPicPr preferRelativeResize="0"/>
          <p:nvPr/>
        </p:nvPicPr>
        <p:blipFill>
          <a:blip r:embed="rId3">
            <a:alphaModFix/>
          </a:blip>
          <a:stretch>
            <a:fillRect/>
          </a:stretch>
        </p:blipFill>
        <p:spPr>
          <a:xfrm>
            <a:off x="1685925" y="2954800"/>
            <a:ext cx="5772150" cy="115252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4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 sánh thư viện SKlearn với mô hình tự cài đặt và thời gian thực thi</a:t>
            </a:r>
            <a:endParaRPr/>
          </a:p>
          <a:p>
            <a:pPr indent="0" lvl="0" marL="0" rtl="0" algn="l">
              <a:spcBef>
                <a:spcPts val="0"/>
              </a:spcBef>
              <a:spcAft>
                <a:spcPts val="0"/>
              </a:spcAft>
              <a:buNone/>
            </a:pPr>
            <a:r>
              <a:t/>
            </a:r>
            <a:endParaRPr/>
          </a:p>
        </p:txBody>
      </p:sp>
      <p:sp>
        <p:nvSpPr>
          <p:cNvPr id="1258" name="Google Shape;1258;p14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59" name="Google Shape;1259;p145"/>
          <p:cNvPicPr preferRelativeResize="0"/>
          <p:nvPr/>
        </p:nvPicPr>
        <p:blipFill>
          <a:blip r:embed="rId3">
            <a:alphaModFix/>
          </a:blip>
          <a:stretch>
            <a:fillRect/>
          </a:stretch>
        </p:blipFill>
        <p:spPr>
          <a:xfrm>
            <a:off x="111150" y="1690125"/>
            <a:ext cx="4460851" cy="2688200"/>
          </a:xfrm>
          <a:prstGeom prst="rect">
            <a:avLst/>
          </a:prstGeom>
          <a:noFill/>
          <a:ln>
            <a:noFill/>
          </a:ln>
        </p:spPr>
      </p:pic>
      <p:pic>
        <p:nvPicPr>
          <p:cNvPr id="1260" name="Google Shape;1260;p145"/>
          <p:cNvPicPr preferRelativeResize="0"/>
          <p:nvPr/>
        </p:nvPicPr>
        <p:blipFill>
          <a:blip r:embed="rId4">
            <a:alphaModFix/>
          </a:blip>
          <a:stretch>
            <a:fillRect/>
          </a:stretch>
        </p:blipFill>
        <p:spPr>
          <a:xfrm>
            <a:off x="4811375" y="1742750"/>
            <a:ext cx="4250850" cy="2688199"/>
          </a:xfrm>
          <a:prstGeom prst="rect">
            <a:avLst/>
          </a:prstGeom>
          <a:noFill/>
          <a:ln>
            <a:noFill/>
          </a:ln>
        </p:spPr>
      </p:pic>
      <p:sp>
        <p:nvSpPr>
          <p:cNvPr id="1261" name="Google Shape;1261;p145"/>
          <p:cNvSpPr txBox="1"/>
          <p:nvPr/>
        </p:nvSpPr>
        <p:spPr>
          <a:xfrm>
            <a:off x="625050" y="4421575"/>
            <a:ext cx="3021600" cy="5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chemeClr val="dk2"/>
                </a:solidFill>
                <a:latin typeface="Nunito"/>
                <a:ea typeface="Nunito"/>
                <a:cs typeface="Nunito"/>
                <a:sym typeface="Nunito"/>
              </a:rPr>
              <a:t>Dữ liệu nhỏ</a:t>
            </a:r>
            <a:endParaRPr b="1" sz="1800">
              <a:solidFill>
                <a:schemeClr val="dk2"/>
              </a:solidFill>
              <a:latin typeface="Nunito"/>
              <a:ea typeface="Nunito"/>
              <a:cs typeface="Nunito"/>
              <a:sym typeface="Nunito"/>
            </a:endParaRPr>
          </a:p>
        </p:txBody>
      </p:sp>
      <p:sp>
        <p:nvSpPr>
          <p:cNvPr id="1262" name="Google Shape;1262;p145"/>
          <p:cNvSpPr txBox="1"/>
          <p:nvPr/>
        </p:nvSpPr>
        <p:spPr>
          <a:xfrm>
            <a:off x="5368325" y="4421575"/>
            <a:ext cx="3021600" cy="5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chemeClr val="dk2"/>
                </a:solidFill>
                <a:latin typeface="Nunito"/>
                <a:ea typeface="Nunito"/>
                <a:cs typeface="Nunito"/>
                <a:sym typeface="Nunito"/>
              </a:rPr>
              <a:t>Dữ liệu lớn</a:t>
            </a:r>
            <a:endParaRPr b="1" sz="1800">
              <a:solidFill>
                <a:schemeClr val="dk2"/>
              </a:solidFill>
              <a:latin typeface="Nunito"/>
              <a:ea typeface="Nunito"/>
              <a:cs typeface="Nunito"/>
              <a:sym typeface="Nunito"/>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46"/>
          <p:cNvSpPr txBox="1"/>
          <p:nvPr>
            <p:ph type="title"/>
          </p:nvPr>
        </p:nvSpPr>
        <p:spPr>
          <a:xfrm>
            <a:off x="1056750" y="1910700"/>
            <a:ext cx="7030500" cy="999300"/>
          </a:xfrm>
          <a:prstGeom prst="rect">
            <a:avLst/>
          </a:prstGeom>
        </p:spPr>
        <p:txBody>
          <a:bodyPr anchorCtr="0" anchor="ctr" bIns="91425" lIns="91425" spcFirstLastPara="1" rIns="91425" wrap="square" tIns="91425">
            <a:normAutofit/>
          </a:bodyPr>
          <a:lstStyle/>
          <a:p>
            <a:pPr indent="0" lvl="0" marL="0" rtl="0" algn="ctr">
              <a:spcBef>
                <a:spcPts val="300"/>
              </a:spcBef>
              <a:spcAft>
                <a:spcPts val="0"/>
              </a:spcAft>
              <a:buNone/>
            </a:pPr>
            <a:r>
              <a:rPr lang="en-GB">
                <a:highlight>
                  <a:srgbClr val="FFFFFF"/>
                </a:highlight>
                <a:uFill>
                  <a:noFill/>
                </a:uFill>
                <a:hlinkClick r:id="rId3"/>
              </a:rPr>
              <a:t>Thuật toán K-Means</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47"/>
          <p:cNvSpPr txBox="1"/>
          <p:nvPr>
            <p:ph type="title"/>
          </p:nvPr>
        </p:nvSpPr>
        <p:spPr>
          <a:xfrm>
            <a:off x="815950" y="2072100"/>
            <a:ext cx="7030500" cy="999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Thuật toán tự cài đặt</a:t>
            </a:r>
            <a:endParaRPr/>
          </a:p>
        </p:txBody>
      </p:sp>
      <p:sp>
        <p:nvSpPr>
          <p:cNvPr id="1273" name="Google Shape;1273;p147"/>
          <p:cNvSpPr txBox="1"/>
          <p:nvPr>
            <p:ph idx="1" type="body"/>
          </p:nvPr>
        </p:nvSpPr>
        <p:spPr>
          <a:xfrm>
            <a:off x="1338650" y="16996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4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Hàm tính khoảng cách euclid</a:t>
            </a:r>
            <a:endParaRPr/>
          </a:p>
          <a:p>
            <a:pPr indent="0" lvl="0" marL="0" rtl="0" algn="l">
              <a:spcBef>
                <a:spcPts val="0"/>
              </a:spcBef>
              <a:spcAft>
                <a:spcPts val="0"/>
              </a:spcAft>
              <a:buNone/>
            </a:pPr>
            <a:r>
              <a:t/>
            </a:r>
            <a:endParaRPr/>
          </a:p>
        </p:txBody>
      </p:sp>
      <p:sp>
        <p:nvSpPr>
          <p:cNvPr id="1279" name="Google Shape;1279;p148"/>
          <p:cNvSpPr txBox="1"/>
          <p:nvPr>
            <p:ph idx="1" type="body"/>
          </p:nvPr>
        </p:nvSpPr>
        <p:spPr>
          <a:xfrm>
            <a:off x="1303800" y="1840150"/>
            <a:ext cx="6944400" cy="586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GB">
                <a:latin typeface="Roboto"/>
                <a:ea typeface="Roboto"/>
                <a:cs typeface="Roboto"/>
                <a:sym typeface="Roboto"/>
              </a:rPr>
              <a:t>Hàm tính khoảng cách giữa điểm x1 và điểm x2 theo công thức tính độ đo euclid</a:t>
            </a:r>
            <a:br>
              <a:rPr lang="en-GB">
                <a:latin typeface="Roboto"/>
                <a:ea typeface="Roboto"/>
                <a:cs typeface="Roboto"/>
                <a:sym typeface="Roboto"/>
              </a:rPr>
            </a:br>
            <a:endParaRPr>
              <a:latin typeface="Roboto"/>
              <a:ea typeface="Roboto"/>
              <a:cs typeface="Roboto"/>
              <a:sym typeface="Roboto"/>
            </a:endParaRPr>
          </a:p>
        </p:txBody>
      </p:sp>
      <p:pic>
        <p:nvPicPr>
          <p:cNvPr id="1280" name="Google Shape;1280;p148"/>
          <p:cNvPicPr preferRelativeResize="0"/>
          <p:nvPr/>
        </p:nvPicPr>
        <p:blipFill>
          <a:blip r:embed="rId3">
            <a:alphaModFix/>
          </a:blip>
          <a:stretch>
            <a:fillRect/>
          </a:stretch>
        </p:blipFill>
        <p:spPr>
          <a:xfrm>
            <a:off x="1733550" y="3149350"/>
            <a:ext cx="5676900" cy="1085850"/>
          </a:xfrm>
          <a:prstGeom prst="rect">
            <a:avLst/>
          </a:prstGeom>
          <a:noFill/>
          <a:ln>
            <a:noFill/>
          </a:ln>
        </p:spPr>
      </p:pic>
      <p:pic>
        <p:nvPicPr>
          <p:cNvPr id="1281" name="Google Shape;1281;p148"/>
          <p:cNvPicPr preferRelativeResize="0"/>
          <p:nvPr/>
        </p:nvPicPr>
        <p:blipFill rotWithShape="1">
          <a:blip r:embed="rId4">
            <a:alphaModFix/>
          </a:blip>
          <a:srcRect b="0" l="0" r="38095" t="0"/>
          <a:stretch/>
        </p:blipFill>
        <p:spPr>
          <a:xfrm>
            <a:off x="3212845" y="2273050"/>
            <a:ext cx="2718300" cy="8763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4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Tính khoảng cách điểm tới tâm các cụm</a:t>
            </a:r>
            <a:endParaRPr/>
          </a:p>
        </p:txBody>
      </p:sp>
      <p:sp>
        <p:nvSpPr>
          <p:cNvPr id="1287" name="Google Shape;1287;p149"/>
          <p:cNvSpPr txBox="1"/>
          <p:nvPr>
            <p:ph idx="1" type="body"/>
          </p:nvPr>
        </p:nvSpPr>
        <p:spPr>
          <a:xfrm>
            <a:off x="500700" y="1332675"/>
            <a:ext cx="8142600" cy="2039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600"/>
              <a:t>Tính khoảng cách của mẫu X tới tâm của các cụm</a:t>
            </a:r>
            <a:endParaRPr sz="1600"/>
          </a:p>
          <a:p>
            <a:pPr indent="0" lvl="0" marL="0" rtl="0" algn="l">
              <a:lnSpc>
                <a:spcPct val="100000"/>
              </a:lnSpc>
              <a:spcBef>
                <a:spcPts val="1200"/>
              </a:spcBef>
              <a:spcAft>
                <a:spcPts val="0"/>
              </a:spcAft>
              <a:buNone/>
            </a:pPr>
            <a:r>
              <a:rPr lang="en-GB" sz="1600"/>
              <a:t>Tham số:</a:t>
            </a:r>
            <a:endParaRPr sz="1600"/>
          </a:p>
          <a:p>
            <a:pPr indent="-330200" lvl="0" marL="457200" rtl="0" algn="l">
              <a:lnSpc>
                <a:spcPct val="100000"/>
              </a:lnSpc>
              <a:spcBef>
                <a:spcPts val="1200"/>
              </a:spcBef>
              <a:spcAft>
                <a:spcPts val="0"/>
              </a:spcAft>
              <a:buSzPts val="1600"/>
              <a:buChar char="●"/>
            </a:pPr>
            <a:r>
              <a:rPr lang="en-GB" sz="1600"/>
              <a:t>X : mẫu X</a:t>
            </a:r>
            <a:endParaRPr sz="1600"/>
          </a:p>
          <a:p>
            <a:pPr indent="-330200" lvl="0" marL="457200" rtl="0" algn="l">
              <a:lnSpc>
                <a:spcPct val="100000"/>
              </a:lnSpc>
              <a:spcBef>
                <a:spcPts val="0"/>
              </a:spcBef>
              <a:spcAft>
                <a:spcPts val="0"/>
              </a:spcAft>
              <a:buSzPts val="1600"/>
              <a:buChar char="●"/>
            </a:pPr>
            <a:r>
              <a:rPr lang="en-GB" sz="1600"/>
              <a:t>Centroids: mảng 2 chiều chứa tâm của các cụm</a:t>
            </a:r>
            <a:endParaRPr sz="1600"/>
          </a:p>
          <a:p>
            <a:pPr indent="0" lvl="0" marL="0" rtl="0" algn="l">
              <a:lnSpc>
                <a:spcPct val="100000"/>
              </a:lnSpc>
              <a:spcBef>
                <a:spcPts val="1200"/>
              </a:spcBef>
              <a:spcAft>
                <a:spcPts val="1200"/>
              </a:spcAft>
              <a:buNone/>
            </a:pPr>
            <a:r>
              <a:rPr lang="en-GB" sz="1600"/>
              <a:t>Kết quả trả về là một mảng chứa khoảng cách của điểm đó tới lần lượt các tâm cụm</a:t>
            </a:r>
            <a:endParaRPr sz="1600"/>
          </a:p>
        </p:txBody>
      </p:sp>
      <p:pic>
        <p:nvPicPr>
          <p:cNvPr id="1288" name="Google Shape;1288;p149"/>
          <p:cNvPicPr preferRelativeResize="0"/>
          <p:nvPr/>
        </p:nvPicPr>
        <p:blipFill>
          <a:blip r:embed="rId3">
            <a:alphaModFix/>
          </a:blip>
          <a:stretch>
            <a:fillRect/>
          </a:stretch>
        </p:blipFill>
        <p:spPr>
          <a:xfrm>
            <a:off x="1185863" y="3190338"/>
            <a:ext cx="6772275" cy="189547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5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Hàm cập nhật lại tâm cụm</a:t>
            </a:r>
            <a:endParaRPr/>
          </a:p>
        </p:txBody>
      </p:sp>
      <p:sp>
        <p:nvSpPr>
          <p:cNvPr id="1294" name="Google Shape;1294;p150"/>
          <p:cNvSpPr txBox="1"/>
          <p:nvPr/>
        </p:nvSpPr>
        <p:spPr>
          <a:xfrm>
            <a:off x="0" y="1382900"/>
            <a:ext cx="3496800" cy="286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2"/>
                </a:solidFill>
                <a:latin typeface="Nunito"/>
                <a:ea typeface="Nunito"/>
                <a:cs typeface="Nunito"/>
                <a:sym typeface="Nunito"/>
              </a:rPr>
              <a:t>- Cập nhật lại tâm cụm thứ i theo giá trị trung bình của các mẫu thuộc cụm thứ i.</a:t>
            </a:r>
            <a:endParaRPr sz="1600">
              <a:solidFill>
                <a:schemeClr val="dk2"/>
              </a:solidFill>
              <a:latin typeface="Nunito"/>
              <a:ea typeface="Nunito"/>
              <a:cs typeface="Nunito"/>
              <a:sym typeface="Nunito"/>
            </a:endParaRPr>
          </a:p>
          <a:p>
            <a:pPr indent="0" lvl="0" marL="0" rtl="0" algn="l">
              <a:spcBef>
                <a:spcPts val="1200"/>
              </a:spcBef>
              <a:spcAft>
                <a:spcPts val="0"/>
              </a:spcAft>
              <a:buNone/>
            </a:pPr>
            <a:r>
              <a:rPr lang="en-GB" sz="1600">
                <a:solidFill>
                  <a:schemeClr val="dk2"/>
                </a:solidFill>
                <a:latin typeface="Nunito"/>
                <a:ea typeface="Nunito"/>
                <a:cs typeface="Nunito"/>
                <a:sym typeface="Nunito"/>
              </a:rPr>
              <a:t>- Tham số:</a:t>
            </a:r>
            <a:endParaRPr sz="1600">
              <a:solidFill>
                <a:schemeClr val="dk2"/>
              </a:solidFill>
              <a:latin typeface="Nunito"/>
              <a:ea typeface="Nunito"/>
              <a:cs typeface="Nunito"/>
              <a:sym typeface="Nunito"/>
            </a:endParaRPr>
          </a:p>
          <a:p>
            <a:pPr indent="-330200" lvl="0" marL="457200" rtl="0" algn="l">
              <a:spcBef>
                <a:spcPts val="1200"/>
              </a:spcBef>
              <a:spcAft>
                <a:spcPts val="0"/>
              </a:spcAft>
              <a:buClr>
                <a:schemeClr val="dk2"/>
              </a:buClr>
              <a:buSzPts val="1600"/>
              <a:buFont typeface="Nunito"/>
              <a:buChar char="●"/>
            </a:pPr>
            <a:r>
              <a:rPr lang="en-GB" sz="1600">
                <a:solidFill>
                  <a:schemeClr val="dk2"/>
                </a:solidFill>
                <a:latin typeface="Nunito"/>
                <a:ea typeface="Nunito"/>
                <a:cs typeface="Nunito"/>
                <a:sym typeface="Nunito"/>
              </a:rPr>
              <a:t>X : mẫu x</a:t>
            </a:r>
            <a:endParaRPr sz="1600">
              <a:solidFill>
                <a:schemeClr val="dk2"/>
              </a:solidFill>
              <a:latin typeface="Nunito"/>
              <a:ea typeface="Nunito"/>
              <a:cs typeface="Nunito"/>
              <a:sym typeface="Nunito"/>
            </a:endParaRPr>
          </a:p>
          <a:p>
            <a:pPr indent="-330200" lvl="0" marL="457200" rtl="0" algn="l">
              <a:spcBef>
                <a:spcPts val="0"/>
              </a:spcBef>
              <a:spcAft>
                <a:spcPts val="0"/>
              </a:spcAft>
              <a:buClr>
                <a:schemeClr val="dk2"/>
              </a:buClr>
              <a:buSzPts val="1600"/>
              <a:buFont typeface="Nunito"/>
              <a:buChar char="●"/>
            </a:pPr>
            <a:r>
              <a:rPr lang="en-GB" sz="1600">
                <a:solidFill>
                  <a:schemeClr val="dk2"/>
                </a:solidFill>
                <a:latin typeface="Nunito"/>
                <a:ea typeface="Nunito"/>
                <a:cs typeface="Nunito"/>
                <a:sym typeface="Nunito"/>
              </a:rPr>
              <a:t>c</a:t>
            </a:r>
            <a:r>
              <a:rPr lang="en-GB" sz="1600">
                <a:solidFill>
                  <a:schemeClr val="dk2"/>
                </a:solidFill>
                <a:latin typeface="Nunito"/>
                <a:ea typeface="Nunito"/>
                <a:cs typeface="Nunito"/>
                <a:sym typeface="Nunito"/>
              </a:rPr>
              <a:t>luster_labels: mảng chứa kết quả phân cụm</a:t>
            </a:r>
            <a:endParaRPr sz="1600">
              <a:solidFill>
                <a:schemeClr val="dk2"/>
              </a:solidFill>
              <a:latin typeface="Nunito"/>
              <a:ea typeface="Nunito"/>
              <a:cs typeface="Nunito"/>
              <a:sym typeface="Nunito"/>
            </a:endParaRPr>
          </a:p>
          <a:p>
            <a:pPr indent="0" lvl="0" marL="0" rtl="0" algn="l">
              <a:spcBef>
                <a:spcPts val="1200"/>
              </a:spcBef>
              <a:spcAft>
                <a:spcPts val="1200"/>
              </a:spcAft>
              <a:buNone/>
            </a:pPr>
            <a:r>
              <a:rPr lang="en-GB" sz="1600">
                <a:solidFill>
                  <a:schemeClr val="dk2"/>
                </a:solidFill>
                <a:latin typeface="Nunito"/>
                <a:ea typeface="Nunito"/>
                <a:cs typeface="Nunito"/>
                <a:sym typeface="Nunito"/>
              </a:rPr>
              <a:t>- </a:t>
            </a:r>
            <a:r>
              <a:rPr lang="en-GB" sz="1600">
                <a:solidFill>
                  <a:schemeClr val="dk2"/>
                </a:solidFill>
                <a:latin typeface="Nunito"/>
                <a:ea typeface="Nunito"/>
                <a:cs typeface="Nunito"/>
                <a:sym typeface="Nunito"/>
              </a:rPr>
              <a:t>Kết quả trả về là một mảng chứa tâm các cụm mới.</a:t>
            </a:r>
            <a:endParaRPr sz="1600">
              <a:solidFill>
                <a:schemeClr val="dk2"/>
              </a:solidFill>
              <a:latin typeface="Nunito"/>
              <a:ea typeface="Nunito"/>
              <a:cs typeface="Nunito"/>
              <a:sym typeface="Nunito"/>
            </a:endParaRPr>
          </a:p>
        </p:txBody>
      </p:sp>
      <p:pic>
        <p:nvPicPr>
          <p:cNvPr id="1295" name="Google Shape;1295;p150"/>
          <p:cNvPicPr preferRelativeResize="0"/>
          <p:nvPr/>
        </p:nvPicPr>
        <p:blipFill>
          <a:blip r:embed="rId3">
            <a:alphaModFix/>
          </a:blip>
          <a:stretch>
            <a:fillRect/>
          </a:stretch>
        </p:blipFill>
        <p:spPr>
          <a:xfrm>
            <a:off x="3543300" y="1597875"/>
            <a:ext cx="5600700" cy="21907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5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Hàm vẽ đồ thị phân bố mẫu theo cụm</a:t>
            </a:r>
            <a:endParaRPr/>
          </a:p>
        </p:txBody>
      </p:sp>
      <p:sp>
        <p:nvSpPr>
          <p:cNvPr id="1301" name="Google Shape;1301;p151"/>
          <p:cNvSpPr txBox="1"/>
          <p:nvPr/>
        </p:nvSpPr>
        <p:spPr>
          <a:xfrm>
            <a:off x="1144025" y="1878775"/>
            <a:ext cx="7496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2"/>
                </a:solidFill>
                <a:latin typeface="Nunito"/>
                <a:ea typeface="Nunito"/>
                <a:cs typeface="Nunito"/>
                <a:sym typeface="Nunito"/>
              </a:rPr>
              <a:t>- Vẽ biểu đồ để trực quan hóa các tâm cụm và các mẫu đã được phân cụm</a:t>
            </a:r>
            <a:endParaRPr sz="1600">
              <a:solidFill>
                <a:schemeClr val="dk2"/>
              </a:solidFill>
              <a:latin typeface="Nunito"/>
              <a:ea typeface="Nunito"/>
              <a:cs typeface="Nunito"/>
              <a:sym typeface="Nunito"/>
            </a:endParaRPr>
          </a:p>
          <a:p>
            <a:pPr indent="0" lvl="0" marL="0" rtl="0" algn="l">
              <a:spcBef>
                <a:spcPts val="1200"/>
              </a:spcBef>
              <a:spcAft>
                <a:spcPts val="0"/>
              </a:spcAft>
              <a:buNone/>
            </a:pPr>
            <a:r>
              <a:rPr lang="en-GB" sz="1600">
                <a:solidFill>
                  <a:schemeClr val="dk2"/>
                </a:solidFill>
                <a:latin typeface="Nunito"/>
                <a:ea typeface="Nunito"/>
                <a:cs typeface="Nunito"/>
                <a:sym typeface="Nunito"/>
              </a:rPr>
              <a:t>- Tham số:</a:t>
            </a:r>
            <a:endParaRPr sz="1600">
              <a:solidFill>
                <a:schemeClr val="dk2"/>
              </a:solidFill>
              <a:latin typeface="Nunito"/>
              <a:ea typeface="Nunito"/>
              <a:cs typeface="Nunito"/>
              <a:sym typeface="Nunito"/>
            </a:endParaRPr>
          </a:p>
          <a:p>
            <a:pPr indent="-330200" lvl="0" marL="457200" rtl="0" algn="l">
              <a:spcBef>
                <a:spcPts val="1200"/>
              </a:spcBef>
              <a:spcAft>
                <a:spcPts val="0"/>
              </a:spcAft>
              <a:buClr>
                <a:schemeClr val="dk2"/>
              </a:buClr>
              <a:buSzPts val="1600"/>
              <a:buFont typeface="Nunito"/>
              <a:buChar char="●"/>
            </a:pPr>
            <a:r>
              <a:rPr lang="en-GB" sz="1600">
                <a:solidFill>
                  <a:schemeClr val="dk2"/>
                </a:solidFill>
                <a:latin typeface="Nunito"/>
                <a:ea typeface="Nunito"/>
                <a:cs typeface="Nunito"/>
                <a:sym typeface="Nunito"/>
              </a:rPr>
              <a:t>X : mẫu x</a:t>
            </a:r>
            <a:endParaRPr sz="1600">
              <a:solidFill>
                <a:schemeClr val="dk2"/>
              </a:solidFill>
              <a:latin typeface="Nunito"/>
              <a:ea typeface="Nunito"/>
              <a:cs typeface="Nunito"/>
              <a:sym typeface="Nunito"/>
            </a:endParaRPr>
          </a:p>
          <a:p>
            <a:pPr indent="-330200" lvl="0" marL="457200" rtl="0" algn="l">
              <a:spcBef>
                <a:spcPts val="0"/>
              </a:spcBef>
              <a:spcAft>
                <a:spcPts val="0"/>
              </a:spcAft>
              <a:buClr>
                <a:schemeClr val="dk2"/>
              </a:buClr>
              <a:buSzPts val="1600"/>
              <a:buFont typeface="Nunito"/>
              <a:buChar char="●"/>
            </a:pPr>
            <a:r>
              <a:rPr lang="en-GB" sz="1600">
                <a:solidFill>
                  <a:schemeClr val="dk2"/>
                </a:solidFill>
                <a:latin typeface="Nunito"/>
                <a:ea typeface="Nunito"/>
                <a:cs typeface="Nunito"/>
                <a:sym typeface="Nunito"/>
              </a:rPr>
              <a:t>Centroids: mảng chứa tâm các cụm</a:t>
            </a:r>
            <a:endParaRPr sz="1600">
              <a:solidFill>
                <a:schemeClr val="dk2"/>
              </a:solidFill>
              <a:latin typeface="Nunito"/>
              <a:ea typeface="Nunito"/>
              <a:cs typeface="Nunito"/>
              <a:sym typeface="Nunito"/>
            </a:endParaRPr>
          </a:p>
          <a:p>
            <a:pPr indent="-330200" lvl="0" marL="457200" rtl="0" algn="l">
              <a:spcBef>
                <a:spcPts val="0"/>
              </a:spcBef>
              <a:spcAft>
                <a:spcPts val="0"/>
              </a:spcAft>
              <a:buClr>
                <a:schemeClr val="dk2"/>
              </a:buClr>
              <a:buSzPts val="1600"/>
              <a:buFont typeface="Nunito"/>
              <a:buChar char="●"/>
            </a:pPr>
            <a:r>
              <a:rPr lang="en-GB" sz="1600">
                <a:solidFill>
                  <a:schemeClr val="dk2"/>
                </a:solidFill>
                <a:latin typeface="Nunito"/>
                <a:ea typeface="Nunito"/>
                <a:cs typeface="Nunito"/>
                <a:sym typeface="Nunito"/>
              </a:rPr>
              <a:t>cluster_labels: mảng chứa kết quả phân cụm</a:t>
            </a:r>
            <a:endParaRPr sz="1600">
              <a:solidFill>
                <a:schemeClr val="dk2"/>
              </a:solidFill>
              <a:latin typeface="Nunito"/>
              <a:ea typeface="Nunito"/>
              <a:cs typeface="Nunito"/>
              <a:sym typeface="Nunito"/>
            </a:endParaRPr>
          </a:p>
          <a:p>
            <a:pPr indent="0" lvl="0" marL="0" rtl="0" algn="l">
              <a:spcBef>
                <a:spcPts val="1200"/>
              </a:spcBef>
              <a:spcAft>
                <a:spcPts val="1200"/>
              </a:spcAft>
              <a:buNone/>
            </a:pPr>
            <a:r>
              <a:rPr lang="en-GB" sz="1600">
                <a:solidFill>
                  <a:schemeClr val="dk2"/>
                </a:solidFill>
                <a:latin typeface="Nunito"/>
                <a:ea typeface="Nunito"/>
                <a:cs typeface="Nunito"/>
                <a:sym typeface="Nunito"/>
              </a:rPr>
              <a:t>- Kết quả trả về là một đồ thị biểu diễn phân bố của các mẫu theo các cụm.</a:t>
            </a:r>
            <a:endParaRPr sz="1600">
              <a:solidFill>
                <a:schemeClr val="dk2"/>
              </a:solidFill>
              <a:latin typeface="Nunito"/>
              <a:ea typeface="Nunito"/>
              <a:cs typeface="Nunito"/>
              <a:sym typeface="Nunito"/>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15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307" name="Google Shape;1307;p15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08" name="Google Shape;1308;p152"/>
          <p:cNvPicPr preferRelativeResize="0"/>
          <p:nvPr/>
        </p:nvPicPr>
        <p:blipFill>
          <a:blip r:embed="rId3">
            <a:alphaModFix/>
          </a:blip>
          <a:stretch>
            <a:fillRect/>
          </a:stretch>
        </p:blipFill>
        <p:spPr>
          <a:xfrm>
            <a:off x="985825" y="425575"/>
            <a:ext cx="7172325" cy="364807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5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Hàm huấn luyện</a:t>
            </a:r>
            <a:endParaRPr/>
          </a:p>
        </p:txBody>
      </p:sp>
      <p:sp>
        <p:nvSpPr>
          <p:cNvPr id="1314" name="Google Shape;1314;p153"/>
          <p:cNvSpPr txBox="1"/>
          <p:nvPr/>
        </p:nvSpPr>
        <p:spPr>
          <a:xfrm>
            <a:off x="267550" y="1429000"/>
            <a:ext cx="3494400" cy="237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2"/>
                </a:solidFill>
                <a:latin typeface="Nunito"/>
                <a:ea typeface="Nunito"/>
                <a:cs typeface="Nunito"/>
                <a:sym typeface="Nunito"/>
              </a:rPr>
              <a:t>- Tối ưu hóa các cụm và phân loại các mẫu</a:t>
            </a:r>
            <a:endParaRPr sz="1600">
              <a:solidFill>
                <a:schemeClr val="dk2"/>
              </a:solidFill>
              <a:latin typeface="Nunito"/>
              <a:ea typeface="Nunito"/>
              <a:cs typeface="Nunito"/>
              <a:sym typeface="Nunito"/>
            </a:endParaRPr>
          </a:p>
          <a:p>
            <a:pPr indent="0" lvl="0" marL="0" rtl="0" algn="l">
              <a:spcBef>
                <a:spcPts val="1200"/>
              </a:spcBef>
              <a:spcAft>
                <a:spcPts val="0"/>
              </a:spcAft>
              <a:buNone/>
            </a:pPr>
            <a:r>
              <a:rPr lang="en-GB" sz="1600">
                <a:solidFill>
                  <a:schemeClr val="dk2"/>
                </a:solidFill>
                <a:latin typeface="Nunito"/>
                <a:ea typeface="Nunito"/>
                <a:cs typeface="Nunito"/>
                <a:sym typeface="Nunito"/>
              </a:rPr>
              <a:t>- Tham số:</a:t>
            </a:r>
            <a:endParaRPr sz="1600">
              <a:solidFill>
                <a:schemeClr val="dk2"/>
              </a:solidFill>
              <a:latin typeface="Nunito"/>
              <a:ea typeface="Nunito"/>
              <a:cs typeface="Nunito"/>
              <a:sym typeface="Nunito"/>
            </a:endParaRPr>
          </a:p>
          <a:p>
            <a:pPr indent="-330200" lvl="0" marL="457200" rtl="0" algn="l">
              <a:spcBef>
                <a:spcPts val="1200"/>
              </a:spcBef>
              <a:spcAft>
                <a:spcPts val="0"/>
              </a:spcAft>
              <a:buClr>
                <a:schemeClr val="dk2"/>
              </a:buClr>
              <a:buSzPts val="1600"/>
              <a:buFont typeface="Nunito"/>
              <a:buChar char="●"/>
            </a:pPr>
            <a:r>
              <a:rPr lang="en-GB" sz="1600">
                <a:solidFill>
                  <a:schemeClr val="dk2"/>
                </a:solidFill>
                <a:latin typeface="Nunito"/>
                <a:ea typeface="Nunito"/>
                <a:cs typeface="Nunito"/>
                <a:sym typeface="Nunito"/>
              </a:rPr>
              <a:t>X : mẫu x</a:t>
            </a:r>
            <a:endParaRPr sz="1600">
              <a:solidFill>
                <a:schemeClr val="dk2"/>
              </a:solidFill>
              <a:latin typeface="Nunito"/>
              <a:ea typeface="Nunito"/>
              <a:cs typeface="Nunito"/>
              <a:sym typeface="Nunito"/>
            </a:endParaRPr>
          </a:p>
          <a:p>
            <a:pPr indent="-330200" lvl="0" marL="457200" rtl="0" algn="l">
              <a:spcBef>
                <a:spcPts val="0"/>
              </a:spcBef>
              <a:spcAft>
                <a:spcPts val="0"/>
              </a:spcAft>
              <a:buClr>
                <a:schemeClr val="dk2"/>
              </a:buClr>
              <a:buSzPts val="1600"/>
              <a:buFont typeface="Nunito"/>
              <a:buChar char="●"/>
            </a:pPr>
            <a:r>
              <a:rPr lang="en-GB" sz="1600">
                <a:solidFill>
                  <a:schemeClr val="dk2"/>
                </a:solidFill>
                <a:latin typeface="Nunito"/>
                <a:ea typeface="Nunito"/>
                <a:cs typeface="Nunito"/>
                <a:sym typeface="Nunito"/>
              </a:rPr>
              <a:t>K: số lượng cụm</a:t>
            </a:r>
            <a:endParaRPr sz="1600">
              <a:solidFill>
                <a:schemeClr val="dk2"/>
              </a:solidFill>
              <a:latin typeface="Nunito"/>
              <a:ea typeface="Nunito"/>
              <a:cs typeface="Nunito"/>
              <a:sym typeface="Nunito"/>
            </a:endParaRPr>
          </a:p>
          <a:p>
            <a:pPr indent="0" lvl="0" marL="0" rtl="0" algn="l">
              <a:spcBef>
                <a:spcPts val="1200"/>
              </a:spcBef>
              <a:spcAft>
                <a:spcPts val="1200"/>
              </a:spcAft>
              <a:buNone/>
            </a:pPr>
            <a:r>
              <a:rPr lang="en-GB" sz="1600">
                <a:solidFill>
                  <a:schemeClr val="dk2"/>
                </a:solidFill>
                <a:latin typeface="Nunito"/>
                <a:ea typeface="Nunito"/>
                <a:cs typeface="Nunito"/>
                <a:sym typeface="Nunito"/>
              </a:rPr>
              <a:t>- Kết quả trả về là tâm cụm đã được tối ưu và kết quả phân cụm.</a:t>
            </a:r>
            <a:endParaRPr sz="1600">
              <a:solidFill>
                <a:schemeClr val="dk2"/>
              </a:solidFill>
              <a:latin typeface="Nunito"/>
              <a:ea typeface="Nunito"/>
              <a:cs typeface="Nunito"/>
              <a:sym typeface="Nunito"/>
            </a:endParaRPr>
          </a:p>
        </p:txBody>
      </p:sp>
      <p:pic>
        <p:nvPicPr>
          <p:cNvPr id="1315" name="Google Shape;1315;p153"/>
          <p:cNvPicPr preferRelativeResize="0"/>
          <p:nvPr/>
        </p:nvPicPr>
        <p:blipFill>
          <a:blip r:embed="rId3">
            <a:alphaModFix/>
          </a:blip>
          <a:stretch>
            <a:fillRect/>
          </a:stretch>
        </p:blipFill>
        <p:spPr>
          <a:xfrm>
            <a:off x="4010075" y="1429000"/>
            <a:ext cx="4324226" cy="3240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8"/>
          <p:cNvSpPr txBox="1"/>
          <p:nvPr>
            <p:ph type="title"/>
          </p:nvPr>
        </p:nvSpPr>
        <p:spPr>
          <a:xfrm>
            <a:off x="582975" y="381000"/>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Mô hình Sklearn</a:t>
            </a:r>
            <a:endParaRPr b="1" sz="1900"/>
          </a:p>
        </p:txBody>
      </p:sp>
      <p:pic>
        <p:nvPicPr>
          <p:cNvPr id="402" name="Google Shape;402;p28"/>
          <p:cNvPicPr preferRelativeResize="0"/>
          <p:nvPr/>
        </p:nvPicPr>
        <p:blipFill>
          <a:blip r:embed="rId3">
            <a:alphaModFix/>
          </a:blip>
          <a:stretch>
            <a:fillRect/>
          </a:stretch>
        </p:blipFill>
        <p:spPr>
          <a:xfrm>
            <a:off x="628125" y="792525"/>
            <a:ext cx="6402482" cy="40989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154"/>
          <p:cNvSpPr txBox="1"/>
          <p:nvPr>
            <p:ph type="title"/>
          </p:nvPr>
        </p:nvSpPr>
        <p:spPr>
          <a:xfrm>
            <a:off x="815950" y="2072100"/>
            <a:ext cx="7030500" cy="999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Thuật toán dùng KMean của sklearn</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15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Hàm KMeans của sklearn</a:t>
            </a:r>
            <a:endParaRPr/>
          </a:p>
        </p:txBody>
      </p:sp>
      <p:sp>
        <p:nvSpPr>
          <p:cNvPr id="1326" name="Google Shape;1326;p155"/>
          <p:cNvSpPr txBox="1"/>
          <p:nvPr>
            <p:ph idx="1" type="body"/>
          </p:nvPr>
        </p:nvSpPr>
        <p:spPr>
          <a:xfrm>
            <a:off x="173625" y="1468250"/>
            <a:ext cx="8593500" cy="3063300"/>
          </a:xfrm>
          <a:prstGeom prst="rect">
            <a:avLst/>
          </a:prstGeom>
        </p:spPr>
        <p:txBody>
          <a:bodyPr anchorCtr="0" anchor="t" bIns="91425" lIns="91425" spcFirstLastPara="1" rIns="91425" wrap="square" tIns="91425">
            <a:normAutofit lnSpcReduction="20000"/>
          </a:bodyPr>
          <a:lstStyle/>
          <a:p>
            <a:pPr indent="-330200" lvl="0" marL="457200" rtl="0" algn="l">
              <a:lnSpc>
                <a:spcPct val="150000"/>
              </a:lnSpc>
              <a:spcBef>
                <a:spcPts val="0"/>
              </a:spcBef>
              <a:spcAft>
                <a:spcPts val="0"/>
              </a:spcAft>
              <a:buSzPts val="1600"/>
              <a:buChar char="-"/>
            </a:pPr>
            <a:r>
              <a:rPr lang="en-GB" sz="1600"/>
              <a:t>Dùng class </a:t>
            </a:r>
            <a:r>
              <a:rPr b="1" lang="en-GB" sz="1600"/>
              <a:t>KMeans</a:t>
            </a:r>
            <a:r>
              <a:rPr lang="en-GB" sz="1600"/>
              <a:t> của sklearn để tìm ra tâm cụm tối ưu và phân cụm.</a:t>
            </a:r>
            <a:endParaRPr sz="1600"/>
          </a:p>
          <a:p>
            <a:pPr indent="-330200" lvl="0" marL="457200" rtl="0" algn="l">
              <a:lnSpc>
                <a:spcPct val="150000"/>
              </a:lnSpc>
              <a:spcBef>
                <a:spcPts val="0"/>
              </a:spcBef>
              <a:spcAft>
                <a:spcPts val="0"/>
              </a:spcAft>
              <a:buSzPts val="1600"/>
              <a:buChar char="-"/>
            </a:pPr>
            <a:r>
              <a:rPr lang="en-GB" sz="1600"/>
              <a:t>Hàm </a:t>
            </a:r>
            <a:r>
              <a:rPr b="1" lang="en-GB" sz="1600"/>
              <a:t>KMeans()</a:t>
            </a:r>
            <a:r>
              <a:rPr lang="en-GB" sz="1600"/>
              <a:t> để khởi tạo một thể hiện cho lớp kmean với các tham số:</a:t>
            </a:r>
            <a:endParaRPr sz="1600"/>
          </a:p>
          <a:p>
            <a:pPr indent="-330200" lvl="0" marL="914400" rtl="0" algn="l">
              <a:lnSpc>
                <a:spcPct val="150000"/>
              </a:lnSpc>
              <a:spcBef>
                <a:spcPts val="0"/>
              </a:spcBef>
              <a:spcAft>
                <a:spcPts val="0"/>
              </a:spcAft>
              <a:buSzPts val="1600"/>
              <a:buChar char="●"/>
            </a:pPr>
            <a:r>
              <a:rPr lang="en-GB" sz="1600"/>
              <a:t>n</a:t>
            </a:r>
            <a:r>
              <a:rPr lang="en-GB" sz="1600"/>
              <a:t>_clusters : số lượng cụm</a:t>
            </a:r>
            <a:endParaRPr sz="1600"/>
          </a:p>
          <a:p>
            <a:pPr indent="-330200" lvl="0" marL="914400" rtl="0" algn="l">
              <a:lnSpc>
                <a:spcPct val="150000"/>
              </a:lnSpc>
              <a:spcBef>
                <a:spcPts val="0"/>
              </a:spcBef>
              <a:spcAft>
                <a:spcPts val="0"/>
              </a:spcAft>
              <a:buSzPts val="1600"/>
              <a:buChar char="●"/>
            </a:pPr>
            <a:r>
              <a:rPr lang="en-GB" sz="1600"/>
              <a:t>r</a:t>
            </a:r>
            <a:r>
              <a:rPr lang="en-GB" sz="1600"/>
              <a:t>andom_state : </a:t>
            </a:r>
            <a:r>
              <a:rPr lang="en-GB" sz="1600"/>
              <a:t>seed cho bộ sinh số ngẫu nhiên, giúp chọn ra cùng một điểm khởi đầu trong mỗi lần chạy.</a:t>
            </a:r>
            <a:endParaRPr sz="1600"/>
          </a:p>
          <a:p>
            <a:pPr indent="-330200" lvl="0" marL="457200" rtl="0" algn="l">
              <a:lnSpc>
                <a:spcPct val="150000"/>
              </a:lnSpc>
              <a:spcBef>
                <a:spcPts val="0"/>
              </a:spcBef>
              <a:spcAft>
                <a:spcPts val="0"/>
              </a:spcAft>
              <a:buSzPts val="1600"/>
              <a:buChar char="-"/>
            </a:pPr>
            <a:r>
              <a:rPr lang="en-GB" sz="1600"/>
              <a:t>Hàm </a:t>
            </a:r>
            <a:r>
              <a:rPr b="1" lang="en-GB" sz="1600"/>
              <a:t>fit()</a:t>
            </a:r>
            <a:r>
              <a:rPr lang="en-GB" sz="1600"/>
              <a:t> để </a:t>
            </a:r>
            <a:r>
              <a:rPr lang="en-GB" sz="1600"/>
              <a:t>huấn luyện tìm ra các tâm cụm và phân cụm cho model. Tham số truyền vào là tập các mẫu.</a:t>
            </a:r>
            <a:endParaRPr sz="1600"/>
          </a:p>
          <a:p>
            <a:pPr indent="-330200" lvl="0" marL="457200" rtl="0" algn="l">
              <a:lnSpc>
                <a:spcPct val="150000"/>
              </a:lnSpc>
              <a:spcBef>
                <a:spcPts val="0"/>
              </a:spcBef>
              <a:spcAft>
                <a:spcPts val="0"/>
              </a:spcAft>
              <a:buSzPts val="1600"/>
              <a:buChar char="-"/>
            </a:pPr>
            <a:r>
              <a:rPr b="1" lang="en-GB" sz="1600"/>
              <a:t>Kmeans.labels</a:t>
            </a:r>
            <a:r>
              <a:rPr lang="en-GB" sz="1600"/>
              <a:t>: mảng chứa kết quả phân cụm</a:t>
            </a:r>
            <a:endParaRPr sz="1600"/>
          </a:p>
          <a:p>
            <a:pPr indent="-330200" lvl="0" marL="457200" rtl="0" algn="l">
              <a:lnSpc>
                <a:spcPct val="150000"/>
              </a:lnSpc>
              <a:spcBef>
                <a:spcPts val="0"/>
              </a:spcBef>
              <a:spcAft>
                <a:spcPts val="0"/>
              </a:spcAft>
              <a:buSzPts val="1600"/>
              <a:buChar char="-"/>
            </a:pPr>
            <a:r>
              <a:rPr b="1" lang="en-GB" sz="1600"/>
              <a:t>Kmeans.cluster_centers</a:t>
            </a:r>
            <a:r>
              <a:rPr lang="en-GB" sz="1600"/>
              <a:t>: mảng chứa các tâm cụm</a:t>
            </a:r>
            <a:endParaRPr sz="1600"/>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15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332" name="Google Shape;1332;p15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157"/>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 sánh giữa thuật toán sklearn và tự cài đặt</a:t>
            </a:r>
            <a:endParaRPr/>
          </a:p>
        </p:txBody>
      </p:sp>
      <p:sp>
        <p:nvSpPr>
          <p:cNvPr id="1338" name="Google Shape;1338;p157"/>
          <p:cNvSpPr txBox="1"/>
          <p:nvPr>
            <p:ph idx="1" type="body"/>
          </p:nvPr>
        </p:nvSpPr>
        <p:spPr>
          <a:xfrm>
            <a:off x="95750" y="1597875"/>
            <a:ext cx="3972000" cy="32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Về độ chính xác</a:t>
            </a:r>
            <a:endParaRPr b="1" sz="1400"/>
          </a:p>
          <a:p>
            <a:pPr indent="0" lvl="0" marL="0" rtl="0" algn="l">
              <a:spcBef>
                <a:spcPts val="1200"/>
              </a:spcBef>
              <a:spcAft>
                <a:spcPts val="0"/>
              </a:spcAft>
              <a:buNone/>
            </a:pPr>
            <a:r>
              <a:rPr lang="en-GB" sz="1400">
                <a:solidFill>
                  <a:srgbClr val="000000"/>
                </a:solidFill>
                <a:highlight>
                  <a:srgbClr val="FFFFFF"/>
                </a:highlight>
              </a:rPr>
              <a:t>Dựa vào Silhouette Score, chỉ số này dao động từ -1 đến 1, giá trị gần 1 cho thấy các điểm trong cùng một cụm gần nhau và xa các cụm khác, trong khi giá trị gần -1 cho thấy điểm bị phân cụm sai</a:t>
            </a:r>
            <a:endParaRPr sz="1400">
              <a:solidFill>
                <a:srgbClr val="000000"/>
              </a:solidFill>
              <a:highlight>
                <a:srgbClr val="FFFFFF"/>
              </a:highlight>
            </a:endParaRPr>
          </a:p>
          <a:p>
            <a:pPr indent="0" lvl="0" marL="0" rtl="0" algn="l">
              <a:spcBef>
                <a:spcPts val="0"/>
              </a:spcBef>
              <a:spcAft>
                <a:spcPts val="0"/>
              </a:spcAft>
              <a:buNone/>
            </a:pPr>
            <a:r>
              <a:t/>
            </a:r>
            <a:endParaRPr sz="1400">
              <a:solidFill>
                <a:srgbClr val="000000"/>
              </a:solidFill>
              <a:highlight>
                <a:srgbClr val="FFFFFF"/>
              </a:highlight>
            </a:endParaRPr>
          </a:p>
          <a:p>
            <a:pPr indent="0" lvl="0" marL="0" rtl="0" algn="l">
              <a:spcBef>
                <a:spcPts val="0"/>
              </a:spcBef>
              <a:spcAft>
                <a:spcPts val="0"/>
              </a:spcAft>
              <a:buNone/>
            </a:pPr>
            <a:r>
              <a:rPr b="1" lang="en-GB" sz="1400"/>
              <a:t>Về thời gian thực thi</a:t>
            </a:r>
            <a:endParaRPr b="1" sz="1400">
              <a:solidFill>
                <a:srgbClr val="E7E7E7"/>
              </a:solidFill>
              <a:highlight>
                <a:srgbClr val="FFFFFF"/>
              </a:highlight>
            </a:endParaRPr>
          </a:p>
          <a:p>
            <a:pPr indent="0" lvl="0" marL="0" rtl="0" algn="l">
              <a:spcBef>
                <a:spcPts val="1200"/>
              </a:spcBef>
              <a:spcAft>
                <a:spcPts val="0"/>
              </a:spcAft>
              <a:buNone/>
            </a:pPr>
            <a:r>
              <a:rPr lang="en-GB" sz="1400">
                <a:solidFill>
                  <a:srgbClr val="000000"/>
                </a:solidFill>
                <a:highlight>
                  <a:srgbClr val="FFFFFF"/>
                </a:highlight>
              </a:rPr>
              <a:t>Dựa thời gian chạy hàm model (tự cài đặt) và hàm fit (sklearn), dùng thư viện time để tính toán.</a:t>
            </a:r>
            <a:endParaRPr sz="1400">
              <a:solidFill>
                <a:srgbClr val="000000"/>
              </a:solidFill>
              <a:highlight>
                <a:srgbClr val="FFFFFF"/>
              </a:highlight>
            </a:endParaRPr>
          </a:p>
        </p:txBody>
      </p:sp>
      <p:sp>
        <p:nvSpPr>
          <p:cNvPr id="1339" name="Google Shape;1339;p157"/>
          <p:cNvSpPr txBox="1"/>
          <p:nvPr>
            <p:ph idx="1" type="body"/>
          </p:nvPr>
        </p:nvSpPr>
        <p:spPr>
          <a:xfrm>
            <a:off x="4695125" y="1597875"/>
            <a:ext cx="4345800" cy="33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Dữ liệu nhỏ</a:t>
            </a:r>
            <a:endParaRPr b="1" sz="1400"/>
          </a:p>
          <a:p>
            <a:pPr indent="-317500" lvl="0" marL="457200" rtl="0" algn="l">
              <a:spcBef>
                <a:spcPts val="1200"/>
              </a:spcBef>
              <a:spcAft>
                <a:spcPts val="0"/>
              </a:spcAft>
              <a:buClr>
                <a:srgbClr val="000000"/>
              </a:buClr>
              <a:buSzPts val="1400"/>
              <a:buChar char="-"/>
            </a:pPr>
            <a:r>
              <a:rPr lang="en-GB" sz="1400">
                <a:solidFill>
                  <a:srgbClr val="000000"/>
                </a:solidFill>
              </a:rPr>
              <a:t>50 dòng dữ liệu</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4 đặc trưng: Murder, Assault, UrbanPop, Rape</a:t>
            </a:r>
            <a:endParaRPr sz="1400">
              <a:solidFill>
                <a:srgbClr val="000000"/>
              </a:solidFill>
              <a:highlight>
                <a:srgbClr val="FFFFFF"/>
              </a:highlight>
            </a:endParaRPr>
          </a:p>
          <a:p>
            <a:pPr indent="0" lvl="0" marL="0" rtl="0" algn="l">
              <a:spcBef>
                <a:spcPts val="0"/>
              </a:spcBef>
              <a:spcAft>
                <a:spcPts val="0"/>
              </a:spcAft>
              <a:buNone/>
            </a:pPr>
            <a:r>
              <a:t/>
            </a:r>
            <a:endParaRPr sz="1400">
              <a:solidFill>
                <a:srgbClr val="000000"/>
              </a:solidFill>
              <a:highlight>
                <a:srgbClr val="FFFFFF"/>
              </a:highlight>
            </a:endParaRPr>
          </a:p>
          <a:p>
            <a:pPr indent="0" lvl="0" marL="0" rtl="0" algn="l">
              <a:spcBef>
                <a:spcPts val="0"/>
              </a:spcBef>
              <a:spcAft>
                <a:spcPts val="0"/>
              </a:spcAft>
              <a:buNone/>
            </a:pPr>
            <a:r>
              <a:rPr b="1" lang="en-GB" sz="1400"/>
              <a:t>Dữ liệu lớn</a:t>
            </a:r>
            <a:endParaRPr b="1" sz="1400">
              <a:solidFill>
                <a:srgbClr val="E7E7E7"/>
              </a:solidFill>
              <a:highlight>
                <a:srgbClr val="FFFFFF"/>
              </a:highlight>
            </a:endParaRPr>
          </a:p>
          <a:p>
            <a:pPr indent="-317500" lvl="0" marL="457200" rtl="0" algn="l">
              <a:spcBef>
                <a:spcPts val="1200"/>
              </a:spcBef>
              <a:spcAft>
                <a:spcPts val="0"/>
              </a:spcAft>
              <a:buClr>
                <a:srgbClr val="000000"/>
              </a:buClr>
              <a:buSzPts val="1400"/>
              <a:buFont typeface="Times New Roman"/>
              <a:buChar char="-"/>
            </a:pPr>
            <a:r>
              <a:rPr lang="en-GB" sz="1400">
                <a:solidFill>
                  <a:srgbClr val="000000"/>
                </a:solidFill>
              </a:rPr>
              <a:t>9997 dòng dữ liệu</a:t>
            </a:r>
            <a:endParaRPr sz="1400">
              <a:solidFill>
                <a:srgbClr val="000000"/>
              </a:solidFill>
            </a:endParaRPr>
          </a:p>
          <a:p>
            <a:pPr indent="-317500" lvl="0" marL="457200" rtl="0" algn="l">
              <a:spcBef>
                <a:spcPts val="0"/>
              </a:spcBef>
              <a:spcAft>
                <a:spcPts val="0"/>
              </a:spcAft>
              <a:buClr>
                <a:srgbClr val="000000"/>
              </a:buClr>
              <a:buSzPts val="1400"/>
              <a:buFont typeface="Times New Roman"/>
              <a:buChar char="-"/>
            </a:pPr>
            <a:r>
              <a:rPr lang="en-GB" sz="1400">
                <a:solidFill>
                  <a:srgbClr val="000000"/>
                </a:solidFill>
              </a:rPr>
              <a:t>14 đặc trưng: S1_Temp, S2_Temp, S3_Temp, S4_Temp, S1_Light, S2_Light, S3_Light, S4_Light, S1_Sound, S2_Sound, S3_Sound, S4_Sound, S5_CO2, S5_CO2_Slope</a:t>
            </a:r>
            <a:endParaRPr sz="1400">
              <a:solidFill>
                <a:srgbClr val="000000"/>
              </a:solidFill>
              <a:highlight>
                <a:srgbClr val="FFFFFF"/>
              </a:highlight>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58"/>
          <p:cNvSpPr txBox="1"/>
          <p:nvPr>
            <p:ph type="title"/>
          </p:nvPr>
        </p:nvSpPr>
        <p:spPr>
          <a:xfrm>
            <a:off x="1303800" y="5639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Độ chính xác</a:t>
            </a:r>
            <a:endParaRPr sz="2500"/>
          </a:p>
        </p:txBody>
      </p:sp>
      <p:sp>
        <p:nvSpPr>
          <p:cNvPr id="1345" name="Google Shape;1345;p15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46" name="Google Shape;1346;p158"/>
          <p:cNvPicPr preferRelativeResize="0"/>
          <p:nvPr/>
        </p:nvPicPr>
        <p:blipFill>
          <a:blip r:embed="rId3">
            <a:alphaModFix/>
          </a:blip>
          <a:stretch>
            <a:fillRect/>
          </a:stretch>
        </p:blipFill>
        <p:spPr>
          <a:xfrm>
            <a:off x="-1" y="1410172"/>
            <a:ext cx="4695025" cy="2689125"/>
          </a:xfrm>
          <a:prstGeom prst="rect">
            <a:avLst/>
          </a:prstGeom>
          <a:noFill/>
          <a:ln>
            <a:noFill/>
          </a:ln>
        </p:spPr>
      </p:pic>
      <p:pic>
        <p:nvPicPr>
          <p:cNvPr id="1347" name="Google Shape;1347;p158"/>
          <p:cNvPicPr preferRelativeResize="0"/>
          <p:nvPr/>
        </p:nvPicPr>
        <p:blipFill>
          <a:blip r:embed="rId4">
            <a:alphaModFix/>
          </a:blip>
          <a:stretch>
            <a:fillRect/>
          </a:stretch>
        </p:blipFill>
        <p:spPr>
          <a:xfrm>
            <a:off x="4695025" y="1410175"/>
            <a:ext cx="4422725" cy="2611125"/>
          </a:xfrm>
          <a:prstGeom prst="rect">
            <a:avLst/>
          </a:prstGeom>
          <a:noFill/>
          <a:ln>
            <a:noFill/>
          </a:ln>
        </p:spPr>
      </p:pic>
      <p:sp>
        <p:nvSpPr>
          <p:cNvPr id="1348" name="Google Shape;1348;p158"/>
          <p:cNvSpPr txBox="1"/>
          <p:nvPr/>
        </p:nvSpPr>
        <p:spPr>
          <a:xfrm>
            <a:off x="1424263" y="4099300"/>
            <a:ext cx="1846500" cy="55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solidFill>
                  <a:schemeClr val="dk2"/>
                </a:solidFill>
                <a:latin typeface="Nunito"/>
                <a:ea typeface="Nunito"/>
                <a:cs typeface="Nunito"/>
                <a:sym typeface="Nunito"/>
              </a:rPr>
              <a:t>Dữ liệu nhỏ </a:t>
            </a:r>
            <a:endParaRPr b="1" sz="2000">
              <a:solidFill>
                <a:schemeClr val="dk2"/>
              </a:solidFill>
              <a:latin typeface="Nunito"/>
              <a:ea typeface="Nunito"/>
              <a:cs typeface="Nunito"/>
              <a:sym typeface="Nunito"/>
            </a:endParaRPr>
          </a:p>
        </p:txBody>
      </p:sp>
      <p:sp>
        <p:nvSpPr>
          <p:cNvPr id="1349" name="Google Shape;1349;p158"/>
          <p:cNvSpPr txBox="1"/>
          <p:nvPr/>
        </p:nvSpPr>
        <p:spPr>
          <a:xfrm>
            <a:off x="5983138" y="4099300"/>
            <a:ext cx="1846500" cy="55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solidFill>
                  <a:schemeClr val="dk2"/>
                </a:solidFill>
                <a:latin typeface="Nunito"/>
                <a:ea typeface="Nunito"/>
                <a:cs typeface="Nunito"/>
                <a:sym typeface="Nunito"/>
              </a:rPr>
              <a:t>Dữ liệu lớn</a:t>
            </a:r>
            <a:endParaRPr b="1" sz="2000">
              <a:solidFill>
                <a:schemeClr val="dk2"/>
              </a:solidFill>
              <a:latin typeface="Nunito"/>
              <a:ea typeface="Nunito"/>
              <a:cs typeface="Nunito"/>
              <a:sym typeface="Nunito"/>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15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Thời gian thực thi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55" name="Google Shape;1355;p15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56" name="Google Shape;1356;p159"/>
          <p:cNvPicPr preferRelativeResize="0"/>
          <p:nvPr/>
        </p:nvPicPr>
        <p:blipFill>
          <a:blip r:embed="rId3">
            <a:alphaModFix/>
          </a:blip>
          <a:stretch>
            <a:fillRect/>
          </a:stretch>
        </p:blipFill>
        <p:spPr>
          <a:xfrm>
            <a:off x="62100" y="1259150"/>
            <a:ext cx="4431562" cy="2719699"/>
          </a:xfrm>
          <a:prstGeom prst="rect">
            <a:avLst/>
          </a:prstGeom>
          <a:noFill/>
          <a:ln>
            <a:noFill/>
          </a:ln>
        </p:spPr>
      </p:pic>
      <p:pic>
        <p:nvPicPr>
          <p:cNvPr id="1357" name="Google Shape;1357;p159"/>
          <p:cNvPicPr preferRelativeResize="0"/>
          <p:nvPr/>
        </p:nvPicPr>
        <p:blipFill>
          <a:blip r:embed="rId4">
            <a:alphaModFix/>
          </a:blip>
          <a:stretch>
            <a:fillRect/>
          </a:stretch>
        </p:blipFill>
        <p:spPr>
          <a:xfrm>
            <a:off x="5189738" y="1333572"/>
            <a:ext cx="3884562" cy="2570864"/>
          </a:xfrm>
          <a:prstGeom prst="rect">
            <a:avLst/>
          </a:prstGeom>
          <a:noFill/>
          <a:ln>
            <a:noFill/>
          </a:ln>
        </p:spPr>
      </p:pic>
      <p:sp>
        <p:nvSpPr>
          <p:cNvPr id="1358" name="Google Shape;1358;p159"/>
          <p:cNvSpPr txBox="1"/>
          <p:nvPr/>
        </p:nvSpPr>
        <p:spPr>
          <a:xfrm>
            <a:off x="1424263" y="4099300"/>
            <a:ext cx="1846500" cy="55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solidFill>
                  <a:schemeClr val="dk2"/>
                </a:solidFill>
                <a:latin typeface="Nunito"/>
                <a:ea typeface="Nunito"/>
                <a:cs typeface="Nunito"/>
                <a:sym typeface="Nunito"/>
              </a:rPr>
              <a:t>Dữ liệu nhỏ </a:t>
            </a:r>
            <a:endParaRPr b="1" sz="2000">
              <a:solidFill>
                <a:schemeClr val="dk2"/>
              </a:solidFill>
              <a:latin typeface="Nunito"/>
              <a:ea typeface="Nunito"/>
              <a:cs typeface="Nunito"/>
              <a:sym typeface="Nunito"/>
            </a:endParaRPr>
          </a:p>
        </p:txBody>
      </p:sp>
      <p:sp>
        <p:nvSpPr>
          <p:cNvPr id="1359" name="Google Shape;1359;p159"/>
          <p:cNvSpPr txBox="1"/>
          <p:nvPr/>
        </p:nvSpPr>
        <p:spPr>
          <a:xfrm>
            <a:off x="6017388" y="4158775"/>
            <a:ext cx="1846500" cy="55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solidFill>
                  <a:schemeClr val="dk2"/>
                </a:solidFill>
                <a:latin typeface="Nunito"/>
                <a:ea typeface="Nunito"/>
                <a:cs typeface="Nunito"/>
                <a:sym typeface="Nunito"/>
              </a:rPr>
              <a:t>Dữ liệu lớn</a:t>
            </a:r>
            <a:endParaRPr b="1" sz="2000">
              <a:solidFill>
                <a:schemeClr val="dk2"/>
              </a:solidFill>
              <a:latin typeface="Nunito"/>
              <a:ea typeface="Nunito"/>
              <a:cs typeface="Nunito"/>
              <a:sym typeface="Nunito"/>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160"/>
          <p:cNvSpPr txBox="1"/>
          <p:nvPr>
            <p:ph type="title"/>
          </p:nvPr>
        </p:nvSpPr>
        <p:spPr>
          <a:xfrm>
            <a:off x="645300" y="1833775"/>
            <a:ext cx="3063300" cy="69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Thank you!</a:t>
            </a:r>
            <a:endParaRPr/>
          </a:p>
        </p:txBody>
      </p:sp>
      <p:sp>
        <p:nvSpPr>
          <p:cNvPr id="1365" name="Google Shape;1365;p160"/>
          <p:cNvSpPr txBox="1"/>
          <p:nvPr>
            <p:ph idx="1" type="body"/>
          </p:nvPr>
        </p:nvSpPr>
        <p:spPr>
          <a:xfrm>
            <a:off x="645300" y="2644025"/>
            <a:ext cx="3063300" cy="970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pSp>
        <p:nvGrpSpPr>
          <p:cNvPr id="1366" name="Google Shape;1366;p160"/>
          <p:cNvGrpSpPr/>
          <p:nvPr/>
        </p:nvGrpSpPr>
        <p:grpSpPr>
          <a:xfrm>
            <a:off x="4066820" y="1553491"/>
            <a:ext cx="3159984" cy="2439109"/>
            <a:chOff x="3553042" y="1657806"/>
            <a:chExt cx="3461100" cy="2671532"/>
          </a:xfrm>
        </p:grpSpPr>
        <p:sp>
          <p:nvSpPr>
            <p:cNvPr id="1367" name="Google Shape;1367;p160"/>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60"/>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60"/>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60"/>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60"/>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60"/>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60"/>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60"/>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1375" name="Google Shape;1375;p160"/>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1376" name="Google Shape;1376;p160"/>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7" name="Google Shape;1377;p160"/>
          <p:cNvGrpSpPr/>
          <p:nvPr/>
        </p:nvGrpSpPr>
        <p:grpSpPr>
          <a:xfrm>
            <a:off x="6762480" y="2546254"/>
            <a:ext cx="1024386" cy="1522884"/>
            <a:chOff x="6505573" y="2745170"/>
            <a:chExt cx="1122000" cy="1668000"/>
          </a:xfrm>
        </p:grpSpPr>
        <p:sp>
          <p:nvSpPr>
            <p:cNvPr id="1378" name="Google Shape;1378;p160"/>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60"/>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60"/>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60"/>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1382" name="Google Shape;1382;p160"/>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1383" name="Google Shape;1383;p160"/>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4" name="Google Shape;1384;p160"/>
          <p:cNvGrpSpPr/>
          <p:nvPr/>
        </p:nvGrpSpPr>
        <p:grpSpPr>
          <a:xfrm>
            <a:off x="6405845" y="3121897"/>
            <a:ext cx="520684" cy="1036470"/>
            <a:chOff x="9543736" y="4486132"/>
            <a:chExt cx="570300" cy="1135235"/>
          </a:xfrm>
        </p:grpSpPr>
        <p:sp>
          <p:nvSpPr>
            <p:cNvPr id="1385" name="Google Shape;1385;p160"/>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60"/>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60"/>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60"/>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1389" name="Google Shape;1389;p160"/>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1390" name="Google Shape;1390;p160"/>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1" name="Google Shape;1391;p160"/>
          <p:cNvGrpSpPr/>
          <p:nvPr/>
        </p:nvGrpSpPr>
        <p:grpSpPr>
          <a:xfrm>
            <a:off x="7564804" y="3443361"/>
            <a:ext cx="455496" cy="692277"/>
            <a:chOff x="7384375" y="3728000"/>
            <a:chExt cx="498900" cy="758244"/>
          </a:xfrm>
        </p:grpSpPr>
        <p:sp>
          <p:nvSpPr>
            <p:cNvPr id="1392" name="Google Shape;1392;p160"/>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60"/>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60"/>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60"/>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6" name="Google Shape;1396;p160"/>
          <p:cNvGrpSpPr/>
          <p:nvPr/>
        </p:nvGrpSpPr>
        <p:grpSpPr>
          <a:xfrm>
            <a:off x="7564836" y="3561758"/>
            <a:ext cx="478081" cy="462776"/>
            <a:chOff x="7384385" y="3857442"/>
            <a:chExt cx="523637" cy="506874"/>
          </a:xfrm>
        </p:grpSpPr>
        <p:sp>
          <p:nvSpPr>
            <p:cNvPr id="1397" name="Google Shape;1397;p160"/>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8" name="Google Shape;1398;p160"/>
            <p:cNvGrpSpPr/>
            <p:nvPr/>
          </p:nvGrpSpPr>
          <p:grpSpPr>
            <a:xfrm>
              <a:off x="7384385" y="3857442"/>
              <a:ext cx="523637" cy="498900"/>
              <a:chOff x="7384385" y="3857442"/>
              <a:chExt cx="523637" cy="498900"/>
            </a:xfrm>
          </p:grpSpPr>
          <p:sp>
            <p:nvSpPr>
              <p:cNvPr id="1399" name="Google Shape;1399;p160"/>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60"/>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1401" name="Google Shape;1401;p160"/>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1402" name="Google Shape;1402;p160"/>
          <p:cNvGrpSpPr/>
          <p:nvPr/>
        </p:nvGrpSpPr>
        <p:grpSpPr>
          <a:xfrm>
            <a:off x="8110843" y="3443361"/>
            <a:ext cx="435785" cy="692277"/>
            <a:chOff x="7982421" y="3727763"/>
            <a:chExt cx="477311" cy="758244"/>
          </a:xfrm>
        </p:grpSpPr>
        <p:sp>
          <p:nvSpPr>
            <p:cNvPr id="1403" name="Google Shape;1403;p160"/>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60"/>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60"/>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60"/>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60"/>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60"/>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60"/>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60"/>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1411" name="Google Shape;1411;p160"/>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29"/>
          <p:cNvSpPr txBox="1"/>
          <p:nvPr>
            <p:ph type="title"/>
          </p:nvPr>
        </p:nvSpPr>
        <p:spPr>
          <a:xfrm>
            <a:off x="582975" y="381000"/>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Mô hình Sklearn</a:t>
            </a:r>
            <a:endParaRPr b="1" sz="1900"/>
          </a:p>
        </p:txBody>
      </p:sp>
      <p:sp>
        <p:nvSpPr>
          <p:cNvPr id="408" name="Google Shape;408;p29"/>
          <p:cNvSpPr txBox="1"/>
          <p:nvPr/>
        </p:nvSpPr>
        <p:spPr>
          <a:xfrm>
            <a:off x="933325" y="663600"/>
            <a:ext cx="8375100" cy="431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Thực hiện vòng lặp để huấn luyện mô hình</a:t>
            </a:r>
            <a:endParaRPr sz="1600"/>
          </a:p>
        </p:txBody>
      </p:sp>
      <p:pic>
        <p:nvPicPr>
          <p:cNvPr id="409" name="Google Shape;409;p29"/>
          <p:cNvPicPr preferRelativeResize="0"/>
          <p:nvPr/>
        </p:nvPicPr>
        <p:blipFill>
          <a:blip r:embed="rId3">
            <a:alphaModFix/>
          </a:blip>
          <a:stretch>
            <a:fillRect/>
          </a:stretch>
        </p:blipFill>
        <p:spPr>
          <a:xfrm>
            <a:off x="1902125" y="1069400"/>
            <a:ext cx="5533650" cy="385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0"/>
          <p:cNvSpPr txBox="1"/>
          <p:nvPr>
            <p:ph type="title"/>
          </p:nvPr>
        </p:nvSpPr>
        <p:spPr>
          <a:xfrm>
            <a:off x="582975" y="76200"/>
            <a:ext cx="73578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So sánh giữa mô hình tự cài đặt và </a:t>
            </a:r>
            <a:r>
              <a:rPr lang="en-GB" sz="1900"/>
              <a:t>Sklearn</a:t>
            </a:r>
            <a:endParaRPr b="1" sz="1900"/>
          </a:p>
        </p:txBody>
      </p:sp>
      <p:sp>
        <p:nvSpPr>
          <p:cNvPr id="415" name="Google Shape;415;p30"/>
          <p:cNvSpPr txBox="1"/>
          <p:nvPr/>
        </p:nvSpPr>
        <p:spPr>
          <a:xfrm>
            <a:off x="1115075" y="4374450"/>
            <a:ext cx="7357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00">
                <a:highlight>
                  <a:srgbClr val="FFFFFF"/>
                </a:highlight>
                <a:latin typeface="Times New Roman"/>
                <a:ea typeface="Times New Roman"/>
                <a:cs typeface="Times New Roman"/>
                <a:sym typeface="Times New Roman"/>
              </a:rPr>
              <a:t>Biểu đồ thể hiện giá trị hàm lỗi của 2 tập dữ liệu train và test so với số lần huấn luyện</a:t>
            </a:r>
            <a:endParaRPr sz="1600"/>
          </a:p>
        </p:txBody>
      </p:sp>
      <p:pic>
        <p:nvPicPr>
          <p:cNvPr id="416" name="Google Shape;416;p30"/>
          <p:cNvPicPr preferRelativeResize="0"/>
          <p:nvPr/>
        </p:nvPicPr>
        <p:blipFill>
          <a:blip r:embed="rId3">
            <a:alphaModFix/>
          </a:blip>
          <a:stretch>
            <a:fillRect/>
          </a:stretch>
        </p:blipFill>
        <p:spPr>
          <a:xfrm>
            <a:off x="201975" y="587400"/>
            <a:ext cx="3962400" cy="3270696"/>
          </a:xfrm>
          <a:prstGeom prst="rect">
            <a:avLst/>
          </a:prstGeom>
          <a:noFill/>
          <a:ln>
            <a:noFill/>
          </a:ln>
        </p:spPr>
      </p:pic>
      <p:pic>
        <p:nvPicPr>
          <p:cNvPr id="417" name="Google Shape;417;p30"/>
          <p:cNvPicPr preferRelativeResize="0"/>
          <p:nvPr/>
        </p:nvPicPr>
        <p:blipFill>
          <a:blip r:embed="rId4">
            <a:alphaModFix/>
          </a:blip>
          <a:stretch>
            <a:fillRect/>
          </a:stretch>
        </p:blipFill>
        <p:spPr>
          <a:xfrm>
            <a:off x="4570123" y="587400"/>
            <a:ext cx="4292153" cy="3270700"/>
          </a:xfrm>
          <a:prstGeom prst="rect">
            <a:avLst/>
          </a:prstGeom>
          <a:noFill/>
          <a:ln>
            <a:noFill/>
          </a:ln>
        </p:spPr>
      </p:pic>
      <p:sp>
        <p:nvSpPr>
          <p:cNvPr id="418" name="Google Shape;418;p30"/>
          <p:cNvSpPr txBox="1"/>
          <p:nvPr/>
        </p:nvSpPr>
        <p:spPr>
          <a:xfrm>
            <a:off x="1501800" y="3858100"/>
            <a:ext cx="16359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500">
                <a:highlight>
                  <a:srgbClr val="FFFFFF"/>
                </a:highlight>
                <a:latin typeface="Times New Roman"/>
                <a:ea typeface="Times New Roman"/>
                <a:cs typeface="Times New Roman"/>
                <a:sym typeface="Times New Roman"/>
              </a:rPr>
              <a:t>Mô hình tự cài đặt</a:t>
            </a:r>
            <a:endParaRPr sz="1500"/>
          </a:p>
        </p:txBody>
      </p:sp>
      <p:sp>
        <p:nvSpPr>
          <p:cNvPr id="419" name="Google Shape;419;p30"/>
          <p:cNvSpPr txBox="1"/>
          <p:nvPr/>
        </p:nvSpPr>
        <p:spPr>
          <a:xfrm>
            <a:off x="6304875" y="3832325"/>
            <a:ext cx="16359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500">
                <a:highlight>
                  <a:srgbClr val="FFFFFF"/>
                </a:highlight>
                <a:latin typeface="Times New Roman"/>
                <a:ea typeface="Times New Roman"/>
                <a:cs typeface="Times New Roman"/>
                <a:sym typeface="Times New Roman"/>
              </a:rPr>
              <a:t>Mô hình sklearn</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1"/>
          <p:cNvSpPr txBox="1"/>
          <p:nvPr>
            <p:ph type="title"/>
          </p:nvPr>
        </p:nvSpPr>
        <p:spPr>
          <a:xfrm>
            <a:off x="582975" y="76200"/>
            <a:ext cx="73578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So sánh giữa mô hình tự cài đặt và Sklearn</a:t>
            </a:r>
            <a:endParaRPr b="1" sz="1900"/>
          </a:p>
        </p:txBody>
      </p:sp>
      <p:sp>
        <p:nvSpPr>
          <p:cNvPr id="425" name="Google Shape;425;p31"/>
          <p:cNvSpPr txBox="1"/>
          <p:nvPr/>
        </p:nvSpPr>
        <p:spPr>
          <a:xfrm>
            <a:off x="61375" y="756000"/>
            <a:ext cx="3728700" cy="26967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None/>
            </a:pPr>
            <a:r>
              <a:rPr lang="en-GB" sz="1600">
                <a:highlight>
                  <a:srgbClr val="FFFFFF"/>
                </a:highlight>
                <a:latin typeface="Times New Roman"/>
                <a:ea typeface="Times New Roman"/>
                <a:cs typeface="Times New Roman"/>
                <a:sym typeface="Times New Roman"/>
              </a:rPr>
              <a:t>MSE (Mean Squared Error): Giá trị này cho thấy sai số bình quân giữa giá trị thực và giá trị dự đoán. Một giá trị nhỏ hơn cho thấy mô hình chính xác hơn.</a:t>
            </a:r>
            <a:endParaRPr sz="1600">
              <a:highlight>
                <a:srgbClr val="FFFFFF"/>
              </a:highlight>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GB" sz="1600">
                <a:highlight>
                  <a:srgbClr val="FFFFFF"/>
                </a:highlight>
                <a:latin typeface="Times New Roman"/>
                <a:ea typeface="Times New Roman"/>
                <a:cs typeface="Times New Roman"/>
                <a:sym typeface="Times New Roman"/>
              </a:rPr>
              <a:t>R² (Coefficient of Determination): Thang đo cho biết tỉ lệ phương sai trong y mà mô hình có thể giải thích. Giá trị R² nằm trong khoảng từ 0 đến 1, với 1 thể hiện mô hình hoàn hảo.</a:t>
            </a:r>
            <a:endParaRPr sz="1600"/>
          </a:p>
        </p:txBody>
      </p:sp>
      <p:pic>
        <p:nvPicPr>
          <p:cNvPr id="426" name="Google Shape;426;p31"/>
          <p:cNvPicPr preferRelativeResize="0"/>
          <p:nvPr/>
        </p:nvPicPr>
        <p:blipFill>
          <a:blip r:embed="rId3">
            <a:alphaModFix/>
          </a:blip>
          <a:stretch>
            <a:fillRect/>
          </a:stretch>
        </p:blipFill>
        <p:spPr>
          <a:xfrm>
            <a:off x="3789975" y="832200"/>
            <a:ext cx="5301351" cy="2438404"/>
          </a:xfrm>
          <a:prstGeom prst="rect">
            <a:avLst/>
          </a:prstGeom>
          <a:noFill/>
          <a:ln>
            <a:noFill/>
          </a:ln>
        </p:spPr>
      </p:pic>
      <p:pic>
        <p:nvPicPr>
          <p:cNvPr id="427" name="Google Shape;427;p31"/>
          <p:cNvPicPr preferRelativeResize="0"/>
          <p:nvPr/>
        </p:nvPicPr>
        <p:blipFill>
          <a:blip r:embed="rId4">
            <a:alphaModFix/>
          </a:blip>
          <a:stretch>
            <a:fillRect/>
          </a:stretch>
        </p:blipFill>
        <p:spPr>
          <a:xfrm>
            <a:off x="1556850" y="3757500"/>
            <a:ext cx="6383925" cy="709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2"/>
          <p:cNvSpPr txBox="1"/>
          <p:nvPr>
            <p:ph type="title"/>
          </p:nvPr>
        </p:nvSpPr>
        <p:spPr>
          <a:xfrm>
            <a:off x="582975" y="457200"/>
            <a:ext cx="73578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So sánh giữa mô hình tự cài đặt và Sklearn</a:t>
            </a:r>
            <a:endParaRPr b="1" sz="1900"/>
          </a:p>
        </p:txBody>
      </p:sp>
      <p:pic>
        <p:nvPicPr>
          <p:cNvPr id="433" name="Google Shape;433;p32"/>
          <p:cNvPicPr preferRelativeResize="0"/>
          <p:nvPr/>
        </p:nvPicPr>
        <p:blipFill>
          <a:blip r:embed="rId3">
            <a:alphaModFix/>
          </a:blip>
          <a:stretch>
            <a:fillRect/>
          </a:stretch>
        </p:blipFill>
        <p:spPr>
          <a:xfrm>
            <a:off x="1040175" y="1255950"/>
            <a:ext cx="7458075" cy="2686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3"/>
          <p:cNvSpPr txBox="1"/>
          <p:nvPr>
            <p:ph type="title"/>
          </p:nvPr>
        </p:nvSpPr>
        <p:spPr>
          <a:xfrm>
            <a:off x="582975" y="76200"/>
            <a:ext cx="73578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So sánh giữa mô hình tự cài đặt và Sklearn</a:t>
            </a:r>
            <a:endParaRPr b="1" sz="1900"/>
          </a:p>
        </p:txBody>
      </p:sp>
      <p:sp>
        <p:nvSpPr>
          <p:cNvPr id="439" name="Google Shape;439;p33"/>
          <p:cNvSpPr txBox="1"/>
          <p:nvPr/>
        </p:nvSpPr>
        <p:spPr>
          <a:xfrm>
            <a:off x="1186050" y="470525"/>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00">
                <a:highlight>
                  <a:srgbClr val="FFFFFF"/>
                </a:highlight>
                <a:latin typeface="Times New Roman"/>
                <a:ea typeface="Times New Roman"/>
                <a:cs typeface="Times New Roman"/>
                <a:sym typeface="Times New Roman"/>
              </a:rPr>
              <a:t>Kết quả của tập d</a:t>
            </a:r>
            <a:r>
              <a:rPr lang="en-GB" sz="1600">
                <a:highlight>
                  <a:srgbClr val="FFFFFF"/>
                </a:highlight>
                <a:latin typeface="Times New Roman"/>
                <a:ea typeface="Times New Roman"/>
                <a:cs typeface="Times New Roman"/>
                <a:sym typeface="Times New Roman"/>
              </a:rPr>
              <a:t>ự đoán:</a:t>
            </a:r>
            <a:endParaRPr sz="1600">
              <a:highlight>
                <a:srgbClr val="FFFFFF"/>
              </a:highlight>
              <a:latin typeface="Times New Roman"/>
              <a:ea typeface="Times New Roman"/>
              <a:cs typeface="Times New Roman"/>
              <a:sym typeface="Times New Roman"/>
            </a:endParaRPr>
          </a:p>
        </p:txBody>
      </p:sp>
      <p:pic>
        <p:nvPicPr>
          <p:cNvPr id="440" name="Google Shape;440;p33"/>
          <p:cNvPicPr preferRelativeResize="0"/>
          <p:nvPr/>
        </p:nvPicPr>
        <p:blipFill>
          <a:blip r:embed="rId3">
            <a:alphaModFix/>
          </a:blip>
          <a:stretch>
            <a:fillRect/>
          </a:stretch>
        </p:blipFill>
        <p:spPr>
          <a:xfrm>
            <a:off x="1132413" y="941275"/>
            <a:ext cx="6879175" cy="1579975"/>
          </a:xfrm>
          <a:prstGeom prst="rect">
            <a:avLst/>
          </a:prstGeom>
          <a:noFill/>
          <a:ln>
            <a:noFill/>
          </a:ln>
        </p:spPr>
      </p:pic>
      <p:pic>
        <p:nvPicPr>
          <p:cNvPr id="441" name="Google Shape;441;p33"/>
          <p:cNvPicPr preferRelativeResize="0"/>
          <p:nvPr/>
        </p:nvPicPr>
        <p:blipFill>
          <a:blip r:embed="rId4">
            <a:alphaModFix/>
          </a:blip>
          <a:stretch>
            <a:fillRect/>
          </a:stretch>
        </p:blipFill>
        <p:spPr>
          <a:xfrm>
            <a:off x="1284825" y="2673650"/>
            <a:ext cx="6632003" cy="2241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6"/>
          <p:cNvSpPr txBox="1"/>
          <p:nvPr>
            <p:ph type="title"/>
          </p:nvPr>
        </p:nvSpPr>
        <p:spPr>
          <a:xfrm>
            <a:off x="1297500" y="1132625"/>
            <a:ext cx="7038900" cy="48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Sinh viên thực hiện</a:t>
            </a:r>
            <a:endParaRPr/>
          </a:p>
        </p:txBody>
      </p:sp>
      <p:sp>
        <p:nvSpPr>
          <p:cNvPr id="317" name="Google Shape;317;p16"/>
          <p:cNvSpPr txBox="1"/>
          <p:nvPr/>
        </p:nvSpPr>
        <p:spPr>
          <a:xfrm>
            <a:off x="1297500" y="2097575"/>
            <a:ext cx="5680200" cy="32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800">
                <a:solidFill>
                  <a:srgbClr val="1B212C"/>
                </a:solidFill>
                <a:latin typeface="Montserrat"/>
                <a:ea typeface="Montserrat"/>
                <a:cs typeface="Montserrat"/>
                <a:sym typeface="Montserrat"/>
              </a:rPr>
              <a:t>3121410182	- 		    </a:t>
            </a:r>
            <a:r>
              <a:rPr lang="en-GB" sz="1800">
                <a:solidFill>
                  <a:srgbClr val="1B212C"/>
                </a:solidFill>
                <a:latin typeface="Montserrat"/>
                <a:ea typeface="Montserrat"/>
                <a:cs typeface="Montserrat"/>
                <a:sym typeface="Montserrat"/>
              </a:rPr>
              <a:t>  </a:t>
            </a:r>
            <a:r>
              <a:rPr lang="en-GB" sz="1800">
                <a:solidFill>
                  <a:srgbClr val="1B212C"/>
                </a:solidFill>
                <a:latin typeface="Montserrat"/>
                <a:ea typeface="Montserrat"/>
                <a:cs typeface="Montserrat"/>
                <a:sym typeface="Montserrat"/>
              </a:rPr>
              <a:t>Trần Vĩ Hào</a:t>
            </a:r>
            <a:endParaRPr sz="2200">
              <a:solidFill>
                <a:srgbClr val="1B212C"/>
              </a:solidFill>
              <a:latin typeface="Average"/>
              <a:ea typeface="Average"/>
              <a:cs typeface="Average"/>
              <a:sym typeface="Average"/>
            </a:endParaRPr>
          </a:p>
        </p:txBody>
      </p:sp>
      <p:sp>
        <p:nvSpPr>
          <p:cNvPr id="318" name="Google Shape;318;p16"/>
          <p:cNvSpPr txBox="1"/>
          <p:nvPr>
            <p:ph type="title"/>
          </p:nvPr>
        </p:nvSpPr>
        <p:spPr>
          <a:xfrm>
            <a:off x="1297500" y="533475"/>
            <a:ext cx="7038900" cy="48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NHÓM 14</a:t>
            </a:r>
            <a:endParaRPr/>
          </a:p>
        </p:txBody>
      </p:sp>
      <p:sp>
        <p:nvSpPr>
          <p:cNvPr id="319" name="Google Shape;319;p16"/>
          <p:cNvSpPr txBox="1"/>
          <p:nvPr/>
        </p:nvSpPr>
        <p:spPr>
          <a:xfrm>
            <a:off x="1297499" y="2466200"/>
            <a:ext cx="5680200" cy="32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800">
                <a:solidFill>
                  <a:srgbClr val="1B212C"/>
                </a:solidFill>
                <a:latin typeface="Montserrat"/>
                <a:ea typeface="Montserrat"/>
                <a:cs typeface="Montserrat"/>
                <a:sym typeface="Montserrat"/>
              </a:rPr>
              <a:t>3121410555</a:t>
            </a:r>
            <a:r>
              <a:rPr lang="en-GB" sz="1800">
                <a:solidFill>
                  <a:srgbClr val="1B212C"/>
                </a:solidFill>
                <a:latin typeface="Montserrat"/>
                <a:ea typeface="Montserrat"/>
                <a:cs typeface="Montserrat"/>
                <a:sym typeface="Montserrat"/>
              </a:rPr>
              <a:t>   -  	     Mạch Hạo Tuấn </a:t>
            </a:r>
            <a:endParaRPr sz="1800">
              <a:solidFill>
                <a:srgbClr val="1B212C"/>
              </a:solidFill>
              <a:latin typeface="Average"/>
              <a:ea typeface="Average"/>
              <a:cs typeface="Average"/>
              <a:sym typeface="Average"/>
            </a:endParaRPr>
          </a:p>
        </p:txBody>
      </p:sp>
      <p:sp>
        <p:nvSpPr>
          <p:cNvPr id="320" name="Google Shape;320;p16"/>
          <p:cNvSpPr txBox="1"/>
          <p:nvPr/>
        </p:nvSpPr>
        <p:spPr>
          <a:xfrm>
            <a:off x="1237575" y="3246563"/>
            <a:ext cx="5680200" cy="32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800">
                <a:solidFill>
                  <a:srgbClr val="1B212C"/>
                </a:solidFill>
                <a:latin typeface="Montserrat"/>
                <a:ea typeface="Montserrat"/>
                <a:cs typeface="Montserrat"/>
                <a:sym typeface="Montserrat"/>
              </a:rPr>
              <a:t>3121410394 </a:t>
            </a:r>
            <a:r>
              <a:rPr lang="en-GB" sz="1800">
                <a:solidFill>
                  <a:srgbClr val="1B212C"/>
                </a:solidFill>
                <a:latin typeface="Montserrat"/>
                <a:ea typeface="Montserrat"/>
                <a:cs typeface="Montserrat"/>
                <a:sym typeface="Montserrat"/>
              </a:rPr>
              <a:t>  -  Nguyễn Thanh Phúc</a:t>
            </a:r>
            <a:endParaRPr sz="1800">
              <a:solidFill>
                <a:srgbClr val="1B212C"/>
              </a:solidFill>
              <a:latin typeface="Average"/>
              <a:ea typeface="Average"/>
              <a:cs typeface="Average"/>
              <a:sym typeface="Average"/>
            </a:endParaRPr>
          </a:p>
        </p:txBody>
      </p:sp>
      <p:sp>
        <p:nvSpPr>
          <p:cNvPr id="321" name="Google Shape;321;p16"/>
          <p:cNvSpPr txBox="1"/>
          <p:nvPr/>
        </p:nvSpPr>
        <p:spPr>
          <a:xfrm>
            <a:off x="1237573" y="2834813"/>
            <a:ext cx="5680200" cy="32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800">
                <a:solidFill>
                  <a:srgbClr val="1B212C"/>
                </a:solidFill>
                <a:latin typeface="Montserrat"/>
                <a:ea typeface="Montserrat"/>
                <a:cs typeface="Montserrat"/>
                <a:sym typeface="Montserrat"/>
              </a:rPr>
              <a:t>3121410212</a:t>
            </a:r>
            <a:r>
              <a:rPr lang="en-GB" sz="1800">
                <a:solidFill>
                  <a:srgbClr val="1B212C"/>
                </a:solidFill>
                <a:latin typeface="Montserrat"/>
                <a:ea typeface="Montserrat"/>
                <a:cs typeface="Montserrat"/>
                <a:sym typeface="Montserrat"/>
              </a:rPr>
              <a:t>   </a:t>
            </a:r>
            <a:r>
              <a:rPr lang="en-GB" sz="1800">
                <a:solidFill>
                  <a:srgbClr val="1B212C"/>
                </a:solidFill>
                <a:latin typeface="Montserrat"/>
                <a:ea typeface="Montserrat"/>
                <a:cs typeface="Montserrat"/>
                <a:sym typeface="Montserrat"/>
              </a:rPr>
              <a:t>-</a:t>
            </a:r>
            <a:r>
              <a:rPr lang="en-GB" sz="1800">
                <a:solidFill>
                  <a:srgbClr val="1B212C"/>
                </a:solidFill>
                <a:latin typeface="Montserrat"/>
                <a:ea typeface="Montserrat"/>
                <a:cs typeface="Montserrat"/>
                <a:sym typeface="Montserrat"/>
              </a:rPr>
              <a:t> </a:t>
            </a:r>
            <a:r>
              <a:rPr lang="en-GB" sz="1800">
                <a:solidFill>
                  <a:srgbClr val="1B212C"/>
                </a:solidFill>
                <a:latin typeface="Montserrat"/>
                <a:ea typeface="Montserrat"/>
                <a:cs typeface="Montserrat"/>
                <a:sym typeface="Montserrat"/>
              </a:rPr>
              <a:t>  Nguyễn Huy Hoàng</a:t>
            </a:r>
            <a:endParaRPr sz="1800">
              <a:solidFill>
                <a:srgbClr val="1B212C"/>
              </a:solidFill>
              <a:latin typeface="Average"/>
              <a:ea typeface="Average"/>
              <a:cs typeface="Average"/>
              <a:sym typeface="Average"/>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4"/>
          <p:cNvSpPr txBox="1"/>
          <p:nvPr>
            <p:ph type="title"/>
          </p:nvPr>
        </p:nvSpPr>
        <p:spPr>
          <a:xfrm>
            <a:off x="1056750" y="1910700"/>
            <a:ext cx="70305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2820">
                <a:uFill>
                  <a:noFill/>
                </a:uFill>
                <a:hlinkClick r:id="rId3"/>
              </a:rPr>
              <a:t>Hồi quy </a:t>
            </a:r>
            <a:r>
              <a:rPr lang="en-GB" sz="2820">
                <a:uFill>
                  <a:noFill/>
                </a:uFill>
                <a:hlinkClick r:id="rId4"/>
              </a:rPr>
              <a:t>Logistic</a:t>
            </a:r>
            <a:endParaRPr sz="2820"/>
          </a:p>
          <a:p>
            <a:pPr indent="0" lvl="0" marL="0" rtl="0" algn="ctr">
              <a:spcBef>
                <a:spcPts val="0"/>
              </a:spcBef>
              <a:spcAft>
                <a:spcPts val="0"/>
              </a:spcAft>
              <a:buSzPts val="990"/>
              <a:buNone/>
            </a:pPr>
            <a:r>
              <a:rPr lang="en-GB" sz="2820">
                <a:uFill>
                  <a:noFill/>
                </a:uFill>
                <a:hlinkClick r:id="rId5"/>
              </a:rPr>
              <a:t>Logistic</a:t>
            </a:r>
            <a:r>
              <a:rPr lang="en-GB" sz="2820">
                <a:uFill>
                  <a:noFill/>
                </a:uFill>
                <a:hlinkClick r:id="rId6"/>
              </a:rPr>
              <a:t> Regression</a:t>
            </a:r>
            <a:endParaRPr sz="282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35"/>
          <p:cNvPicPr preferRelativeResize="0"/>
          <p:nvPr/>
        </p:nvPicPr>
        <p:blipFill rotWithShape="1">
          <a:blip r:embed="rId3">
            <a:alphaModFix/>
          </a:blip>
          <a:srcRect b="53812" l="0" r="0" t="0"/>
          <a:stretch/>
        </p:blipFill>
        <p:spPr>
          <a:xfrm>
            <a:off x="1143375" y="470500"/>
            <a:ext cx="3581400" cy="581025"/>
          </a:xfrm>
          <a:prstGeom prst="rect">
            <a:avLst/>
          </a:prstGeom>
          <a:noFill/>
          <a:ln>
            <a:noFill/>
          </a:ln>
        </p:spPr>
      </p:pic>
      <p:sp>
        <p:nvSpPr>
          <p:cNvPr id="452" name="Google Shape;452;p35"/>
          <p:cNvSpPr txBox="1"/>
          <p:nvPr>
            <p:ph type="title"/>
          </p:nvPr>
        </p:nvSpPr>
        <p:spPr>
          <a:xfrm>
            <a:off x="582975" y="76200"/>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Thông tin về dataset</a:t>
            </a:r>
            <a:endParaRPr b="1" sz="1900"/>
          </a:p>
        </p:txBody>
      </p:sp>
      <p:pic>
        <p:nvPicPr>
          <p:cNvPr id="453" name="Google Shape;453;p35"/>
          <p:cNvPicPr preferRelativeResize="0"/>
          <p:nvPr/>
        </p:nvPicPr>
        <p:blipFill>
          <a:blip r:embed="rId4">
            <a:alphaModFix/>
          </a:blip>
          <a:stretch>
            <a:fillRect/>
          </a:stretch>
        </p:blipFill>
        <p:spPr>
          <a:xfrm>
            <a:off x="1143375" y="1098074"/>
            <a:ext cx="1586693" cy="358800"/>
          </a:xfrm>
          <a:prstGeom prst="rect">
            <a:avLst/>
          </a:prstGeom>
          <a:noFill/>
          <a:ln>
            <a:noFill/>
          </a:ln>
        </p:spPr>
      </p:pic>
      <p:pic>
        <p:nvPicPr>
          <p:cNvPr id="454" name="Google Shape;454;p35"/>
          <p:cNvPicPr preferRelativeResize="0"/>
          <p:nvPr/>
        </p:nvPicPr>
        <p:blipFill>
          <a:blip r:embed="rId5">
            <a:alphaModFix/>
          </a:blip>
          <a:stretch>
            <a:fillRect/>
          </a:stretch>
        </p:blipFill>
        <p:spPr>
          <a:xfrm>
            <a:off x="1143375" y="1519723"/>
            <a:ext cx="3070450" cy="3587725"/>
          </a:xfrm>
          <a:prstGeom prst="rect">
            <a:avLst/>
          </a:prstGeom>
          <a:noFill/>
          <a:ln>
            <a:noFill/>
          </a:ln>
        </p:spPr>
      </p:pic>
      <p:pic>
        <p:nvPicPr>
          <p:cNvPr id="455" name="Google Shape;455;p35"/>
          <p:cNvPicPr preferRelativeResize="0"/>
          <p:nvPr/>
        </p:nvPicPr>
        <p:blipFill>
          <a:blip r:embed="rId6">
            <a:alphaModFix/>
          </a:blip>
          <a:stretch>
            <a:fillRect/>
          </a:stretch>
        </p:blipFill>
        <p:spPr>
          <a:xfrm>
            <a:off x="5919900" y="1479075"/>
            <a:ext cx="1802550" cy="358800"/>
          </a:xfrm>
          <a:prstGeom prst="rect">
            <a:avLst/>
          </a:prstGeom>
          <a:noFill/>
          <a:ln>
            <a:noFill/>
          </a:ln>
        </p:spPr>
      </p:pic>
      <p:pic>
        <p:nvPicPr>
          <p:cNvPr id="456" name="Google Shape;456;p35"/>
          <p:cNvPicPr preferRelativeResize="0"/>
          <p:nvPr/>
        </p:nvPicPr>
        <p:blipFill>
          <a:blip r:embed="rId7">
            <a:alphaModFix/>
          </a:blip>
          <a:stretch>
            <a:fillRect/>
          </a:stretch>
        </p:blipFill>
        <p:spPr>
          <a:xfrm>
            <a:off x="5194875" y="2028575"/>
            <a:ext cx="3289575" cy="1746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6"/>
          <p:cNvSpPr txBox="1"/>
          <p:nvPr>
            <p:ph type="title"/>
          </p:nvPr>
        </p:nvSpPr>
        <p:spPr>
          <a:xfrm>
            <a:off x="582975" y="381000"/>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Xử lý dữ liệu</a:t>
            </a:r>
            <a:endParaRPr b="1" sz="1900"/>
          </a:p>
        </p:txBody>
      </p:sp>
      <p:sp>
        <p:nvSpPr>
          <p:cNvPr id="462" name="Google Shape;462;p36"/>
          <p:cNvSpPr txBox="1"/>
          <p:nvPr/>
        </p:nvSpPr>
        <p:spPr>
          <a:xfrm>
            <a:off x="1035925" y="739800"/>
            <a:ext cx="8267100" cy="431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Sử dụng hàm train_test_split để phân chia tập dữ liệu X, Y ban đầu thành 2 tập train và test</a:t>
            </a:r>
            <a:endParaRPr sz="1600">
              <a:latin typeface="Times New Roman"/>
              <a:ea typeface="Times New Roman"/>
              <a:cs typeface="Times New Roman"/>
              <a:sym typeface="Times New Roman"/>
            </a:endParaRPr>
          </a:p>
        </p:txBody>
      </p:sp>
      <p:pic>
        <p:nvPicPr>
          <p:cNvPr id="463" name="Google Shape;463;p36"/>
          <p:cNvPicPr preferRelativeResize="0"/>
          <p:nvPr/>
        </p:nvPicPr>
        <p:blipFill>
          <a:blip r:embed="rId3">
            <a:alphaModFix/>
          </a:blip>
          <a:stretch>
            <a:fillRect/>
          </a:stretch>
        </p:blipFill>
        <p:spPr>
          <a:xfrm>
            <a:off x="1607200" y="1170900"/>
            <a:ext cx="4352925" cy="1066800"/>
          </a:xfrm>
          <a:prstGeom prst="rect">
            <a:avLst/>
          </a:prstGeom>
          <a:noFill/>
          <a:ln>
            <a:noFill/>
          </a:ln>
        </p:spPr>
      </p:pic>
      <p:sp>
        <p:nvSpPr>
          <p:cNvPr id="464" name="Google Shape;464;p36"/>
          <p:cNvSpPr txBox="1"/>
          <p:nvPr/>
        </p:nvSpPr>
        <p:spPr>
          <a:xfrm>
            <a:off x="-30875" y="2356200"/>
            <a:ext cx="3845100" cy="431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Times New Roman"/>
              <a:buChar char="-"/>
            </a:pPr>
            <a:r>
              <a:rPr lang="en-GB">
                <a:highlight>
                  <a:srgbClr val="FFFFFF"/>
                </a:highlight>
                <a:latin typeface="Times New Roman"/>
                <a:ea typeface="Times New Roman"/>
                <a:cs typeface="Times New Roman"/>
                <a:sym typeface="Times New Roman"/>
              </a:rPr>
              <a:t>Chuyển các dataframe thành mảng Numpy.</a:t>
            </a:r>
            <a:endParaRPr sz="1600">
              <a:latin typeface="Times New Roman"/>
              <a:ea typeface="Times New Roman"/>
              <a:cs typeface="Times New Roman"/>
              <a:sym typeface="Times New Roman"/>
            </a:endParaRPr>
          </a:p>
        </p:txBody>
      </p:sp>
      <p:pic>
        <p:nvPicPr>
          <p:cNvPr id="465" name="Google Shape;465;p36"/>
          <p:cNvPicPr preferRelativeResize="0"/>
          <p:nvPr/>
        </p:nvPicPr>
        <p:blipFill>
          <a:blip r:embed="rId4">
            <a:alphaModFix/>
          </a:blip>
          <a:stretch>
            <a:fillRect/>
          </a:stretch>
        </p:blipFill>
        <p:spPr>
          <a:xfrm>
            <a:off x="540400" y="2787300"/>
            <a:ext cx="2400300" cy="962025"/>
          </a:xfrm>
          <a:prstGeom prst="rect">
            <a:avLst/>
          </a:prstGeom>
          <a:noFill/>
          <a:ln>
            <a:noFill/>
          </a:ln>
        </p:spPr>
      </p:pic>
      <p:sp>
        <p:nvSpPr>
          <p:cNvPr id="466" name="Google Shape;466;p36"/>
          <p:cNvSpPr txBox="1"/>
          <p:nvPr/>
        </p:nvSpPr>
        <p:spPr>
          <a:xfrm>
            <a:off x="4012425" y="2356200"/>
            <a:ext cx="5131500" cy="11790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Times New Roman"/>
              <a:buChar char="-"/>
            </a:pPr>
            <a:r>
              <a:rPr lang="en-GB">
                <a:highlight>
                  <a:srgbClr val="FFFFFF"/>
                </a:highlight>
                <a:latin typeface="Times New Roman"/>
                <a:ea typeface="Times New Roman"/>
                <a:cs typeface="Times New Roman"/>
                <a:sym typeface="Times New Roman"/>
              </a:rPr>
              <a:t>Chuyển vị các ma trận X với các hàng đại diện cho các đặc trưng và cột đại diện cho các mẫu dữ liệu, hàm reshape giúp biến đổi Y thành dạng hàng để dễ dàng thao tác và tính toán cùng với X.</a:t>
            </a:r>
            <a:endParaRPr sz="1600">
              <a:latin typeface="Times New Roman"/>
              <a:ea typeface="Times New Roman"/>
              <a:cs typeface="Times New Roman"/>
              <a:sym typeface="Times New Roman"/>
            </a:endParaRPr>
          </a:p>
        </p:txBody>
      </p:sp>
      <p:pic>
        <p:nvPicPr>
          <p:cNvPr id="467" name="Google Shape;467;p36"/>
          <p:cNvPicPr preferRelativeResize="0"/>
          <p:nvPr/>
        </p:nvPicPr>
        <p:blipFill>
          <a:blip r:embed="rId5">
            <a:alphaModFix/>
          </a:blip>
          <a:stretch>
            <a:fillRect/>
          </a:stretch>
        </p:blipFill>
        <p:spPr>
          <a:xfrm>
            <a:off x="4549350" y="3535200"/>
            <a:ext cx="4057650" cy="1085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7"/>
          <p:cNvSpPr txBox="1"/>
          <p:nvPr>
            <p:ph type="title"/>
          </p:nvPr>
        </p:nvSpPr>
        <p:spPr>
          <a:xfrm>
            <a:off x="582975" y="381000"/>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Mô hình huấn luyện</a:t>
            </a:r>
            <a:endParaRPr b="1" sz="1900"/>
          </a:p>
        </p:txBody>
      </p:sp>
      <p:sp>
        <p:nvSpPr>
          <p:cNvPr id="473" name="Google Shape;473;p37"/>
          <p:cNvSpPr txBox="1"/>
          <p:nvPr/>
        </p:nvSpPr>
        <p:spPr>
          <a:xfrm>
            <a:off x="1556400" y="973450"/>
            <a:ext cx="6031200" cy="3374100"/>
          </a:xfrm>
          <a:prstGeom prst="rect">
            <a:avLst/>
          </a:prstGeom>
          <a:noFill/>
          <a:ln>
            <a:noFill/>
          </a:ln>
        </p:spPr>
        <p:txBody>
          <a:bodyPr anchorCtr="0" anchor="t" bIns="91425" lIns="91425" spcFirstLastPara="1" rIns="91425" wrap="square" tIns="91425">
            <a:spAutoFit/>
          </a:bodyPr>
          <a:lstStyle/>
          <a:p>
            <a:pPr indent="-317500" lvl="0" marL="514350" rtl="0" algn="l">
              <a:lnSpc>
                <a:spcPct val="115000"/>
              </a:lnSpc>
              <a:spcBef>
                <a:spcPts val="120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Các tham số đầu vào:</a:t>
            </a:r>
            <a:endParaRPr>
              <a:highlight>
                <a:srgbClr val="FFFFFF"/>
              </a:highlight>
              <a:latin typeface="Times New Roman"/>
              <a:ea typeface="Times New Roman"/>
              <a:cs typeface="Times New Roman"/>
              <a:sym typeface="Times New Roman"/>
            </a:endParaRPr>
          </a:p>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Các ma trận X, Y của 2 tập dữ liệu train và test</a:t>
            </a:r>
            <a:endParaRPr>
              <a:highlight>
                <a:srgbClr val="FFFFFF"/>
              </a:highlight>
              <a:latin typeface="Times New Roman"/>
              <a:ea typeface="Times New Roman"/>
              <a:cs typeface="Times New Roman"/>
              <a:sym typeface="Times New Roman"/>
            </a:endParaRPr>
          </a:p>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learning_rate: Tốc độ học, kiểm soát kích thước bước trong Gradient Descent.</a:t>
            </a:r>
            <a:endParaRPr>
              <a:highlight>
                <a:srgbClr val="FFFFFF"/>
              </a:highlight>
              <a:latin typeface="Times New Roman"/>
              <a:ea typeface="Times New Roman"/>
              <a:cs typeface="Times New Roman"/>
              <a:sym typeface="Times New Roman"/>
            </a:endParaRPr>
          </a:p>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iteration: Số lần lặp (vòng lặp) trong quá trình huấn luyện.</a:t>
            </a:r>
            <a:endParaRPr>
              <a:highlight>
                <a:srgbClr val="FFFFFF"/>
              </a:highlight>
              <a:latin typeface="Times New Roman"/>
              <a:ea typeface="Times New Roman"/>
              <a:cs typeface="Times New Roman"/>
              <a:sym typeface="Times New Roman"/>
            </a:endParaRPr>
          </a:p>
          <a:p>
            <a:pPr indent="-317500" lvl="0" marL="51435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Khởi tạo các biến:</a:t>
            </a:r>
            <a:endParaRPr>
              <a:highlight>
                <a:srgbClr val="FFFFFF"/>
              </a:highlight>
              <a:latin typeface="Times New Roman"/>
              <a:ea typeface="Times New Roman"/>
              <a:cs typeface="Times New Roman"/>
              <a:sym typeface="Times New Roman"/>
            </a:endParaRPr>
          </a:p>
          <a:p>
            <a:pPr indent="-317500" lvl="0" marL="97155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m = X_train.shape[1]: Số lượng mẫu dữ liệu.</a:t>
            </a:r>
            <a:endParaRPr>
              <a:highlight>
                <a:srgbClr val="FFFFFF"/>
              </a:highlight>
              <a:latin typeface="Times New Roman"/>
              <a:ea typeface="Times New Roman"/>
              <a:cs typeface="Times New Roman"/>
              <a:sym typeface="Times New Roman"/>
            </a:endParaRPr>
          </a:p>
          <a:p>
            <a:pPr indent="-317500" lvl="0" marL="97155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n = X_train.shape[0]: Số đặc trưng của mỗi mẫu.</a:t>
            </a:r>
            <a:endParaRPr>
              <a:highlight>
                <a:srgbClr val="FFFFFF"/>
              </a:highlight>
              <a:latin typeface="Times New Roman"/>
              <a:ea typeface="Times New Roman"/>
              <a:cs typeface="Times New Roman"/>
              <a:sym typeface="Times New Roman"/>
            </a:endParaRPr>
          </a:p>
          <a:p>
            <a:pPr indent="-317500" lvl="0" marL="97155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W = np.zeros((n, 1)): Khởi tạo vector trọng số W có kích thước (n, 1) với giá trị ban đầu là 0.</a:t>
            </a:r>
            <a:endParaRPr>
              <a:highlight>
                <a:srgbClr val="FFFFFF"/>
              </a:highlight>
              <a:latin typeface="Times New Roman"/>
              <a:ea typeface="Times New Roman"/>
              <a:cs typeface="Times New Roman"/>
              <a:sym typeface="Times New Roman"/>
            </a:endParaRPr>
          </a:p>
          <a:p>
            <a:pPr indent="-317500" lvl="0" marL="97155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B = 0: Khởi tạo hệ số tự do B bằng 0.</a:t>
            </a:r>
            <a:endParaRPr>
              <a:highlight>
                <a:srgbClr val="FFFFFF"/>
              </a:highlight>
              <a:latin typeface="Times New Roman"/>
              <a:ea typeface="Times New Roman"/>
              <a:cs typeface="Times New Roman"/>
              <a:sym typeface="Times New Roman"/>
            </a:endParaRPr>
          </a:p>
          <a:p>
            <a:pPr indent="-317500" lvl="0" marL="97155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cost_list=[]: Danh sách để lưu các giá trị của hàm mất mát trong từng vòng lặp.</a:t>
            </a:r>
            <a:endParaRPr>
              <a:highlight>
                <a:srgbClr val="FFFFFF"/>
              </a:highlight>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8"/>
          <p:cNvSpPr txBox="1"/>
          <p:nvPr>
            <p:ph type="title"/>
          </p:nvPr>
        </p:nvSpPr>
        <p:spPr>
          <a:xfrm>
            <a:off x="582975" y="381000"/>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Mô hình huấn luyện</a:t>
            </a:r>
            <a:endParaRPr b="1" sz="1900"/>
          </a:p>
        </p:txBody>
      </p:sp>
      <p:sp>
        <p:nvSpPr>
          <p:cNvPr id="479" name="Google Shape;479;p38"/>
          <p:cNvSpPr txBox="1"/>
          <p:nvPr/>
        </p:nvSpPr>
        <p:spPr>
          <a:xfrm>
            <a:off x="1170250" y="884700"/>
            <a:ext cx="6060900" cy="3374100"/>
          </a:xfrm>
          <a:prstGeom prst="rect">
            <a:avLst/>
          </a:prstGeom>
          <a:noFill/>
          <a:ln>
            <a:noFill/>
          </a:ln>
        </p:spPr>
        <p:txBody>
          <a:bodyPr anchorCtr="0" anchor="t" bIns="91425" lIns="91425" spcFirstLastPara="1" rIns="91425" wrap="square" tIns="91425">
            <a:spAutoFit/>
          </a:bodyPr>
          <a:lstStyle/>
          <a:p>
            <a:pPr indent="-317500" lvl="0" marL="51435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Vòng lặp huấn luyện:</a:t>
            </a:r>
            <a:endParaRPr>
              <a:highlight>
                <a:srgbClr val="FFFFFF"/>
              </a:highlight>
              <a:latin typeface="Times New Roman"/>
              <a:ea typeface="Times New Roman"/>
              <a:cs typeface="Times New Roman"/>
              <a:sym typeface="Times New Roman"/>
            </a:endParaRPr>
          </a:p>
          <a:p>
            <a:pPr indent="-317500" lvl="0" marL="97155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Z = np.dot(W.T, X) + B: Tính tổng trọng số cho mỗi mẫu với trọng số hiện tại W và B</a:t>
            </a:r>
            <a:endParaRPr>
              <a:highlight>
                <a:srgbClr val="FFFFFF"/>
              </a:highlight>
              <a:latin typeface="Times New Roman"/>
              <a:ea typeface="Times New Roman"/>
              <a:cs typeface="Times New Roman"/>
              <a:sym typeface="Times New Roman"/>
            </a:endParaRPr>
          </a:p>
          <a:p>
            <a:pPr indent="-317500" lvl="0" marL="97155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Áp dụng hàm sigmoid để chuyển Z thành xác suất. A là xác suất đầu ra dự đoán cho mỗi mẫu</a:t>
            </a:r>
            <a:endParaRPr>
              <a:highlight>
                <a:srgbClr val="FFFFFF"/>
              </a:highlight>
              <a:latin typeface="Times New Roman"/>
              <a:ea typeface="Times New Roman"/>
              <a:cs typeface="Times New Roman"/>
              <a:sym typeface="Times New Roman"/>
            </a:endParaRPr>
          </a:p>
          <a:p>
            <a:pPr indent="-317500" lvl="0" marL="97155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Dựa vào công thức hàm mất mát, tính giá trị hàm chi phí cost giữa đầu ra thực tế Y và xác suất dự đoán A</a:t>
            </a:r>
            <a:endParaRPr>
              <a:highlight>
                <a:srgbClr val="FFFFFF"/>
              </a:highlight>
              <a:latin typeface="Times New Roman"/>
              <a:ea typeface="Times New Roman"/>
              <a:cs typeface="Times New Roman"/>
              <a:sym typeface="Times New Roman"/>
            </a:endParaRPr>
          </a:p>
          <a:p>
            <a:pPr indent="-317500" lvl="0" marL="97155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Tính đạo hàm W và B, sau đó cập nhật các trọng số và hệ số tự do theo tốc độ học.</a:t>
            </a:r>
            <a:endParaRPr>
              <a:highlight>
                <a:srgbClr val="FFFFFF"/>
              </a:highlight>
              <a:latin typeface="Times New Roman"/>
              <a:ea typeface="Times New Roman"/>
              <a:cs typeface="Times New Roman"/>
              <a:sym typeface="Times New Roman"/>
            </a:endParaRPr>
          </a:p>
          <a:p>
            <a:pPr indent="-317500" lvl="0" marL="97155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Lưu chi phí tính được vào mảng cost_list.</a:t>
            </a:r>
            <a:endParaRPr>
              <a:highlight>
                <a:srgbClr val="FFFFFF"/>
              </a:highlight>
              <a:latin typeface="Times New Roman"/>
              <a:ea typeface="Times New Roman"/>
              <a:cs typeface="Times New Roman"/>
              <a:sym typeface="Times New Roman"/>
            </a:endParaRPr>
          </a:p>
          <a:p>
            <a:pPr indent="-317500" lvl="0" marL="97155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In chi phí sau mỗi 10% vòng lặp để quan sát sự hội tụ của mô hình.</a:t>
            </a:r>
            <a:endParaRPr>
              <a:highlight>
                <a:srgbClr val="FFFFFF"/>
              </a:highlight>
              <a:latin typeface="Times New Roman"/>
              <a:ea typeface="Times New Roman"/>
              <a:cs typeface="Times New Roman"/>
              <a:sym typeface="Times New Roman"/>
            </a:endParaRPr>
          </a:p>
          <a:p>
            <a:pPr indent="-317500" lvl="0" marL="51435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Hàm trả về các trọng số tối ưu W, hệ số tự do B, và danh sách cost list chứa các giá trị của hàm chi phí sau từng vòng lặp.</a:t>
            </a:r>
            <a:endParaRPr>
              <a:highlight>
                <a:srgbClr val="FFFFFF"/>
              </a:highlight>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9"/>
          <p:cNvSpPr txBox="1"/>
          <p:nvPr>
            <p:ph type="title"/>
          </p:nvPr>
        </p:nvSpPr>
        <p:spPr>
          <a:xfrm>
            <a:off x="582975" y="381000"/>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Mô hình huấn luyện</a:t>
            </a:r>
            <a:endParaRPr b="1" sz="1900"/>
          </a:p>
        </p:txBody>
      </p:sp>
      <p:sp>
        <p:nvSpPr>
          <p:cNvPr id="485" name="Google Shape;485;p39"/>
          <p:cNvSpPr txBox="1"/>
          <p:nvPr/>
        </p:nvSpPr>
        <p:spPr>
          <a:xfrm>
            <a:off x="1035925" y="739800"/>
            <a:ext cx="7478700" cy="431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Hàm Sigmoid:</a:t>
            </a:r>
            <a:endParaRPr sz="1600">
              <a:latin typeface="Times New Roman"/>
              <a:ea typeface="Times New Roman"/>
              <a:cs typeface="Times New Roman"/>
              <a:sym typeface="Times New Roman"/>
            </a:endParaRPr>
          </a:p>
        </p:txBody>
      </p:sp>
      <p:pic>
        <p:nvPicPr>
          <p:cNvPr id="486" name="Google Shape;486;p39"/>
          <p:cNvPicPr preferRelativeResize="0"/>
          <p:nvPr/>
        </p:nvPicPr>
        <p:blipFill>
          <a:blip r:embed="rId3">
            <a:alphaModFix/>
          </a:blip>
          <a:stretch>
            <a:fillRect/>
          </a:stretch>
        </p:blipFill>
        <p:spPr>
          <a:xfrm>
            <a:off x="3009975" y="1274725"/>
            <a:ext cx="2857500" cy="552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0"/>
          <p:cNvSpPr txBox="1"/>
          <p:nvPr/>
        </p:nvSpPr>
        <p:spPr>
          <a:xfrm>
            <a:off x="555725" y="98050"/>
            <a:ext cx="7478700" cy="431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Mô hình huấn luyện chính:</a:t>
            </a:r>
            <a:endParaRPr sz="1600">
              <a:latin typeface="Times New Roman"/>
              <a:ea typeface="Times New Roman"/>
              <a:cs typeface="Times New Roman"/>
              <a:sym typeface="Times New Roman"/>
            </a:endParaRPr>
          </a:p>
        </p:txBody>
      </p:sp>
      <p:pic>
        <p:nvPicPr>
          <p:cNvPr id="492" name="Google Shape;492;p40"/>
          <p:cNvPicPr preferRelativeResize="0"/>
          <p:nvPr/>
        </p:nvPicPr>
        <p:blipFill>
          <a:blip r:embed="rId3">
            <a:alphaModFix/>
          </a:blip>
          <a:stretch>
            <a:fillRect/>
          </a:stretch>
        </p:blipFill>
        <p:spPr>
          <a:xfrm>
            <a:off x="1332800" y="529149"/>
            <a:ext cx="5772150" cy="2579600"/>
          </a:xfrm>
          <a:prstGeom prst="rect">
            <a:avLst/>
          </a:prstGeom>
          <a:noFill/>
          <a:ln>
            <a:noFill/>
          </a:ln>
        </p:spPr>
      </p:pic>
      <p:pic>
        <p:nvPicPr>
          <p:cNvPr id="493" name="Google Shape;493;p40"/>
          <p:cNvPicPr preferRelativeResize="0"/>
          <p:nvPr/>
        </p:nvPicPr>
        <p:blipFill>
          <a:blip r:embed="rId4">
            <a:alphaModFix/>
          </a:blip>
          <a:stretch>
            <a:fillRect/>
          </a:stretch>
        </p:blipFill>
        <p:spPr>
          <a:xfrm>
            <a:off x="1332800" y="3108750"/>
            <a:ext cx="5772150" cy="2324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1"/>
          <p:cNvSpPr txBox="1"/>
          <p:nvPr/>
        </p:nvSpPr>
        <p:spPr>
          <a:xfrm>
            <a:off x="555725" y="98050"/>
            <a:ext cx="7478700" cy="431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Hàm dự đoán</a:t>
            </a:r>
            <a:r>
              <a:rPr lang="en-GB" sz="1600">
                <a:highlight>
                  <a:srgbClr val="FFFFFF"/>
                </a:highlight>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p:txBody>
      </p:sp>
      <p:sp>
        <p:nvSpPr>
          <p:cNvPr id="499" name="Google Shape;499;p41"/>
          <p:cNvSpPr txBox="1"/>
          <p:nvPr/>
        </p:nvSpPr>
        <p:spPr>
          <a:xfrm>
            <a:off x="1415625" y="529150"/>
            <a:ext cx="4947300" cy="2134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Tính tổng trọng số Z cho mỗi mẫu với trọng số hiện tại W và B và áp dụng hàm sigmoid để chuyển Z thành xác suất A.</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So sánh mỗi giá trị trong A với 0.5 và trả về A là mảng boolean..</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Sử dụng hàm np.array với dtype=‘int64’ để chuyển A thành mảng số nguyên.</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Hàm trả về mảng A. </a:t>
            </a:r>
            <a:endParaRPr/>
          </a:p>
        </p:txBody>
      </p:sp>
      <p:pic>
        <p:nvPicPr>
          <p:cNvPr id="500" name="Google Shape;500;p41"/>
          <p:cNvPicPr preferRelativeResize="0"/>
          <p:nvPr/>
        </p:nvPicPr>
        <p:blipFill>
          <a:blip r:embed="rId3">
            <a:alphaModFix/>
          </a:blip>
          <a:stretch>
            <a:fillRect/>
          </a:stretch>
        </p:blipFill>
        <p:spPr>
          <a:xfrm>
            <a:off x="2317650" y="2749125"/>
            <a:ext cx="3143250" cy="1971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2"/>
          <p:cNvSpPr txBox="1"/>
          <p:nvPr/>
        </p:nvSpPr>
        <p:spPr>
          <a:xfrm>
            <a:off x="555725" y="98050"/>
            <a:ext cx="7478700" cy="431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Hàm đo độ chính xác:</a:t>
            </a:r>
            <a:endParaRPr sz="1600">
              <a:latin typeface="Times New Roman"/>
              <a:ea typeface="Times New Roman"/>
              <a:cs typeface="Times New Roman"/>
              <a:sym typeface="Times New Roman"/>
            </a:endParaRPr>
          </a:p>
        </p:txBody>
      </p:sp>
      <p:sp>
        <p:nvSpPr>
          <p:cNvPr id="506" name="Google Shape;506;p42"/>
          <p:cNvSpPr txBox="1"/>
          <p:nvPr/>
        </p:nvSpPr>
        <p:spPr>
          <a:xfrm>
            <a:off x="1006850" y="349625"/>
            <a:ext cx="8206200" cy="2382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Tham số đầu vào gồm ma trận X , Y, ma trận trọng số W và vector hệ số B.</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Tính Z bằng cách nhân ma trận chuyển vị X với ma trận trọng số W, sau đó cộng vector hệ số B.</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Áp dụng hàm sigmod vào Z để tính A.</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Biến đổi A thành mảng boolean với ngưỡng so sánh là 0.5, sau đó chuyển mảng A thành mảng số nguyên với giá trị nhị phân. </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Hàm np.absolute để tính giá trị tuyệt đối giữ A và Y, các phần tử dự đoán đúng thì hiệu bằng 0 và các phần tử dự đoán sai thì hiệu bằng 1.</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Hàm np.sum sẽ tính tổng các giá trị tuyệt đối trên và cho biết số lượng dự đoán sai.</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Tính tỷ lệ dự đoán đúng bằng cách lấy 1 trừ đi tỷ lệ dự đoán sai trên tổng số mẫu.</a:t>
            </a:r>
            <a:endParaRPr/>
          </a:p>
        </p:txBody>
      </p:sp>
      <p:pic>
        <p:nvPicPr>
          <p:cNvPr id="507" name="Google Shape;507;p42"/>
          <p:cNvPicPr preferRelativeResize="0"/>
          <p:nvPr/>
        </p:nvPicPr>
        <p:blipFill>
          <a:blip r:embed="rId3">
            <a:alphaModFix/>
          </a:blip>
          <a:stretch>
            <a:fillRect/>
          </a:stretch>
        </p:blipFill>
        <p:spPr>
          <a:xfrm>
            <a:off x="2474400" y="2732225"/>
            <a:ext cx="4371975" cy="2133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3"/>
          <p:cNvSpPr txBox="1"/>
          <p:nvPr/>
        </p:nvSpPr>
        <p:spPr>
          <a:xfrm>
            <a:off x="555725" y="98050"/>
            <a:ext cx="7478700" cy="431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Hàm main:</a:t>
            </a:r>
            <a:endParaRPr sz="1600">
              <a:latin typeface="Times New Roman"/>
              <a:ea typeface="Times New Roman"/>
              <a:cs typeface="Times New Roman"/>
              <a:sym typeface="Times New Roman"/>
            </a:endParaRPr>
          </a:p>
        </p:txBody>
      </p:sp>
      <p:pic>
        <p:nvPicPr>
          <p:cNvPr id="513" name="Google Shape;513;p43"/>
          <p:cNvPicPr preferRelativeResize="0"/>
          <p:nvPr/>
        </p:nvPicPr>
        <p:blipFill>
          <a:blip r:embed="rId3">
            <a:alphaModFix/>
          </a:blip>
          <a:stretch>
            <a:fillRect/>
          </a:stretch>
        </p:blipFill>
        <p:spPr>
          <a:xfrm>
            <a:off x="1656475" y="498800"/>
            <a:ext cx="5429250" cy="1685925"/>
          </a:xfrm>
          <a:prstGeom prst="rect">
            <a:avLst/>
          </a:prstGeom>
          <a:noFill/>
          <a:ln>
            <a:noFill/>
          </a:ln>
        </p:spPr>
      </p:pic>
      <p:sp>
        <p:nvSpPr>
          <p:cNvPr id="514" name="Google Shape;514;p43"/>
          <p:cNvSpPr txBox="1"/>
          <p:nvPr/>
        </p:nvSpPr>
        <p:spPr>
          <a:xfrm>
            <a:off x="985050" y="2238300"/>
            <a:ext cx="7478700" cy="431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Kết quả</a:t>
            </a:r>
            <a:r>
              <a:rPr lang="en-GB" sz="1600">
                <a:highlight>
                  <a:srgbClr val="FFFFFF"/>
                </a:highlight>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p:txBody>
      </p:sp>
      <p:pic>
        <p:nvPicPr>
          <p:cNvPr id="515" name="Google Shape;515;p43"/>
          <p:cNvPicPr preferRelativeResize="0"/>
          <p:nvPr/>
        </p:nvPicPr>
        <p:blipFill>
          <a:blip r:embed="rId4">
            <a:alphaModFix/>
          </a:blip>
          <a:stretch>
            <a:fillRect/>
          </a:stretch>
        </p:blipFill>
        <p:spPr>
          <a:xfrm>
            <a:off x="1689813" y="2589175"/>
            <a:ext cx="5362575" cy="2305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7"/>
          <p:cNvSpPr txBox="1"/>
          <p:nvPr>
            <p:ph type="title"/>
          </p:nvPr>
        </p:nvSpPr>
        <p:spPr>
          <a:xfrm>
            <a:off x="1056750" y="1910700"/>
            <a:ext cx="70305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2820">
                <a:uFill>
                  <a:noFill/>
                </a:uFill>
                <a:hlinkClick r:id="rId3"/>
              </a:rPr>
              <a:t>Hồi quy tuyến tính</a:t>
            </a:r>
            <a:endParaRPr sz="2820"/>
          </a:p>
          <a:p>
            <a:pPr indent="0" lvl="0" marL="0" rtl="0" algn="ctr">
              <a:spcBef>
                <a:spcPts val="0"/>
              </a:spcBef>
              <a:spcAft>
                <a:spcPts val="0"/>
              </a:spcAft>
              <a:buSzPts val="990"/>
              <a:buNone/>
            </a:pPr>
            <a:r>
              <a:rPr lang="en-GB" sz="2820">
                <a:uFill>
                  <a:noFill/>
                </a:uFill>
                <a:hlinkClick r:id="rId4"/>
              </a:rPr>
              <a:t>Linear Regression</a:t>
            </a:r>
            <a:endParaRPr sz="282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4"/>
          <p:cNvSpPr txBox="1"/>
          <p:nvPr>
            <p:ph type="title"/>
          </p:nvPr>
        </p:nvSpPr>
        <p:spPr>
          <a:xfrm>
            <a:off x="582975" y="381000"/>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Mô hình Sklearn</a:t>
            </a:r>
            <a:endParaRPr b="1" sz="1900"/>
          </a:p>
        </p:txBody>
      </p:sp>
      <p:sp>
        <p:nvSpPr>
          <p:cNvPr id="521" name="Google Shape;521;p44"/>
          <p:cNvSpPr txBox="1"/>
          <p:nvPr/>
        </p:nvSpPr>
        <p:spPr>
          <a:xfrm>
            <a:off x="1152800" y="850800"/>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Thư viện</a:t>
            </a:r>
            <a:endParaRPr/>
          </a:p>
        </p:txBody>
      </p:sp>
      <p:pic>
        <p:nvPicPr>
          <p:cNvPr id="522" name="Google Shape;522;p44"/>
          <p:cNvPicPr preferRelativeResize="0"/>
          <p:nvPr/>
        </p:nvPicPr>
        <p:blipFill>
          <a:blip r:embed="rId3">
            <a:alphaModFix/>
          </a:blip>
          <a:stretch>
            <a:fillRect/>
          </a:stretch>
        </p:blipFill>
        <p:spPr>
          <a:xfrm>
            <a:off x="1419825" y="1251000"/>
            <a:ext cx="5772150" cy="838200"/>
          </a:xfrm>
          <a:prstGeom prst="rect">
            <a:avLst/>
          </a:prstGeom>
          <a:noFill/>
          <a:ln>
            <a:noFill/>
          </a:ln>
        </p:spPr>
      </p:pic>
      <p:sp>
        <p:nvSpPr>
          <p:cNvPr id="523" name="Google Shape;523;p44"/>
          <p:cNvSpPr txBox="1"/>
          <p:nvPr/>
        </p:nvSpPr>
        <p:spPr>
          <a:xfrm>
            <a:off x="1152800" y="2171550"/>
            <a:ext cx="6255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Biến đổi các ma trận X, Y để phù hợp với đầu vào của mô hình sklearn.</a:t>
            </a:r>
            <a:endParaRPr/>
          </a:p>
        </p:txBody>
      </p:sp>
      <p:pic>
        <p:nvPicPr>
          <p:cNvPr id="524" name="Google Shape;524;p44"/>
          <p:cNvPicPr preferRelativeResize="0"/>
          <p:nvPr/>
        </p:nvPicPr>
        <p:blipFill>
          <a:blip r:embed="rId4">
            <a:alphaModFix/>
          </a:blip>
          <a:stretch>
            <a:fillRect/>
          </a:stretch>
        </p:blipFill>
        <p:spPr>
          <a:xfrm>
            <a:off x="1433600" y="2600400"/>
            <a:ext cx="2438400" cy="981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5"/>
          <p:cNvSpPr txBox="1"/>
          <p:nvPr>
            <p:ph type="title"/>
          </p:nvPr>
        </p:nvSpPr>
        <p:spPr>
          <a:xfrm>
            <a:off x="582975" y="381000"/>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Mô hình Sklearn</a:t>
            </a:r>
            <a:endParaRPr b="1" sz="1900"/>
          </a:p>
        </p:txBody>
      </p:sp>
      <p:sp>
        <p:nvSpPr>
          <p:cNvPr id="530" name="Google Shape;530;p45"/>
          <p:cNvSpPr txBox="1"/>
          <p:nvPr/>
        </p:nvSpPr>
        <p:spPr>
          <a:xfrm>
            <a:off x="1036750" y="86827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Triển khai mô hình:</a:t>
            </a:r>
            <a:endParaRPr/>
          </a:p>
        </p:txBody>
      </p:sp>
      <p:pic>
        <p:nvPicPr>
          <p:cNvPr id="531" name="Google Shape;531;p45"/>
          <p:cNvPicPr preferRelativeResize="0"/>
          <p:nvPr/>
        </p:nvPicPr>
        <p:blipFill>
          <a:blip r:embed="rId3">
            <a:alphaModFix/>
          </a:blip>
          <a:stretch>
            <a:fillRect/>
          </a:stretch>
        </p:blipFill>
        <p:spPr>
          <a:xfrm>
            <a:off x="192225" y="1396950"/>
            <a:ext cx="5772150" cy="3457575"/>
          </a:xfrm>
          <a:prstGeom prst="rect">
            <a:avLst/>
          </a:prstGeom>
          <a:noFill/>
          <a:ln>
            <a:noFill/>
          </a:ln>
        </p:spPr>
      </p:pic>
      <p:sp>
        <p:nvSpPr>
          <p:cNvPr id="532" name="Google Shape;532;p45"/>
          <p:cNvSpPr txBox="1"/>
          <p:nvPr/>
        </p:nvSpPr>
        <p:spPr>
          <a:xfrm>
            <a:off x="5392175" y="1872825"/>
            <a:ext cx="3734400" cy="2382600"/>
          </a:xfrm>
          <a:prstGeom prst="rect">
            <a:avLst/>
          </a:prstGeom>
          <a:noFill/>
          <a:ln>
            <a:noFill/>
          </a:ln>
        </p:spPr>
        <p:txBody>
          <a:bodyPr anchorCtr="0" anchor="t" bIns="91425" lIns="91425" spcFirstLastPara="1" rIns="91425" wrap="square" tIns="91425">
            <a:spAutoFit/>
          </a:bodyPr>
          <a:lstStyle/>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Thiết lập max_iter = 1, warm_start = True để lưu lại các giá trị trọng số sau mỗi lần huấn luyện.</a:t>
            </a:r>
            <a:endParaRPr>
              <a:highlight>
                <a:srgbClr val="FFFFFF"/>
              </a:highlight>
              <a:latin typeface="Times New Roman"/>
              <a:ea typeface="Times New Roman"/>
              <a:cs typeface="Times New Roman"/>
              <a:sym typeface="Times New Roman"/>
            </a:endParaRPr>
          </a:p>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Khởi tạo 2 mảng loss của train và test để lưu lại giá trị hàm lỗi sau mỗi lần huấn luyện</a:t>
            </a:r>
            <a:endParaRPr>
              <a:highlight>
                <a:srgbClr val="FFFFFF"/>
              </a:highlight>
              <a:latin typeface="Times New Roman"/>
              <a:ea typeface="Times New Roman"/>
              <a:cs typeface="Times New Roman"/>
              <a:sym typeface="Times New Roman"/>
            </a:endParaRPr>
          </a:p>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Thực hiện vòng lặp để huấn luyện mô hình. Trong mỗi lần lặp, tính các dự đoán, hàm lỗi của train và test.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6"/>
          <p:cNvSpPr txBox="1"/>
          <p:nvPr>
            <p:ph type="title"/>
          </p:nvPr>
        </p:nvSpPr>
        <p:spPr>
          <a:xfrm>
            <a:off x="582975" y="381000"/>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Mô hình Sklearn</a:t>
            </a:r>
            <a:endParaRPr b="1" sz="1900"/>
          </a:p>
        </p:txBody>
      </p:sp>
      <p:sp>
        <p:nvSpPr>
          <p:cNvPr id="538" name="Google Shape;538;p46"/>
          <p:cNvSpPr txBox="1"/>
          <p:nvPr/>
        </p:nvSpPr>
        <p:spPr>
          <a:xfrm>
            <a:off x="1036750" y="86827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Kết quả</a:t>
            </a:r>
            <a:r>
              <a:rPr lang="en-GB">
                <a:highlight>
                  <a:srgbClr val="FFFFFF"/>
                </a:highlight>
                <a:latin typeface="Times New Roman"/>
                <a:ea typeface="Times New Roman"/>
                <a:cs typeface="Times New Roman"/>
                <a:sym typeface="Times New Roman"/>
              </a:rPr>
              <a:t>:</a:t>
            </a:r>
            <a:endParaRPr/>
          </a:p>
        </p:txBody>
      </p:sp>
      <p:pic>
        <p:nvPicPr>
          <p:cNvPr id="539" name="Google Shape;539;p46"/>
          <p:cNvPicPr preferRelativeResize="0"/>
          <p:nvPr/>
        </p:nvPicPr>
        <p:blipFill>
          <a:blip r:embed="rId3">
            <a:alphaModFix/>
          </a:blip>
          <a:stretch>
            <a:fillRect/>
          </a:stretch>
        </p:blipFill>
        <p:spPr>
          <a:xfrm>
            <a:off x="1244375" y="1268475"/>
            <a:ext cx="5772150" cy="1905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7"/>
          <p:cNvSpPr txBox="1"/>
          <p:nvPr>
            <p:ph type="title"/>
          </p:nvPr>
        </p:nvSpPr>
        <p:spPr>
          <a:xfrm>
            <a:off x="582975" y="381000"/>
            <a:ext cx="5772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So sánh giữa mô hình tự cài đặt và Sklearn</a:t>
            </a:r>
            <a:endParaRPr b="1" sz="1900"/>
          </a:p>
        </p:txBody>
      </p:sp>
      <p:sp>
        <p:nvSpPr>
          <p:cNvPr id="545" name="Google Shape;545;p47"/>
          <p:cNvSpPr txBox="1"/>
          <p:nvPr/>
        </p:nvSpPr>
        <p:spPr>
          <a:xfrm>
            <a:off x="1274100" y="839925"/>
            <a:ext cx="58815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Độ chính xác:</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Biểu đồ thể hiện giá trị hàm lỗi của 2 tập dữ liệu train và test so với số lần huấn luyện.</a:t>
            </a:r>
            <a:endParaRPr/>
          </a:p>
        </p:txBody>
      </p:sp>
      <p:sp>
        <p:nvSpPr>
          <p:cNvPr id="546" name="Google Shape;546;p47"/>
          <p:cNvSpPr txBox="1"/>
          <p:nvPr/>
        </p:nvSpPr>
        <p:spPr>
          <a:xfrm>
            <a:off x="114650" y="1835850"/>
            <a:ext cx="3000000" cy="400200"/>
          </a:xfrm>
          <a:prstGeom prst="rect">
            <a:avLst/>
          </a:prstGeom>
          <a:noFill/>
          <a:ln>
            <a:noFill/>
          </a:ln>
        </p:spPr>
        <p:txBody>
          <a:bodyPr anchorCtr="0" anchor="t" bIns="91425" lIns="91425" spcFirstLastPara="1" rIns="91425" wrap="square" tIns="91425">
            <a:spAutoFit/>
          </a:bodyPr>
          <a:lstStyle/>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Mô hình tự cài đặt: </a:t>
            </a:r>
            <a:endParaRPr/>
          </a:p>
        </p:txBody>
      </p:sp>
      <p:pic>
        <p:nvPicPr>
          <p:cNvPr id="547" name="Google Shape;547;p47"/>
          <p:cNvPicPr preferRelativeResize="0"/>
          <p:nvPr/>
        </p:nvPicPr>
        <p:blipFill>
          <a:blip r:embed="rId3">
            <a:alphaModFix/>
          </a:blip>
          <a:stretch>
            <a:fillRect/>
          </a:stretch>
        </p:blipFill>
        <p:spPr>
          <a:xfrm>
            <a:off x="114650" y="2179450"/>
            <a:ext cx="4282350" cy="1476375"/>
          </a:xfrm>
          <a:prstGeom prst="rect">
            <a:avLst/>
          </a:prstGeom>
          <a:noFill/>
          <a:ln>
            <a:noFill/>
          </a:ln>
        </p:spPr>
      </p:pic>
      <p:pic>
        <p:nvPicPr>
          <p:cNvPr id="548" name="Google Shape;548;p47"/>
          <p:cNvPicPr preferRelativeResize="0"/>
          <p:nvPr/>
        </p:nvPicPr>
        <p:blipFill>
          <a:blip r:embed="rId4">
            <a:alphaModFix/>
          </a:blip>
          <a:stretch>
            <a:fillRect/>
          </a:stretch>
        </p:blipFill>
        <p:spPr>
          <a:xfrm>
            <a:off x="4582125" y="1562900"/>
            <a:ext cx="4438650" cy="3571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8"/>
          <p:cNvSpPr txBox="1"/>
          <p:nvPr>
            <p:ph type="title"/>
          </p:nvPr>
        </p:nvSpPr>
        <p:spPr>
          <a:xfrm>
            <a:off x="582975" y="381000"/>
            <a:ext cx="5772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So sánh giữa mô hình tự cài đặt và Sklearn</a:t>
            </a:r>
            <a:endParaRPr b="1" sz="1900"/>
          </a:p>
        </p:txBody>
      </p:sp>
      <p:sp>
        <p:nvSpPr>
          <p:cNvPr id="554" name="Google Shape;554;p48"/>
          <p:cNvSpPr txBox="1"/>
          <p:nvPr/>
        </p:nvSpPr>
        <p:spPr>
          <a:xfrm>
            <a:off x="114650" y="1835850"/>
            <a:ext cx="3000000" cy="400200"/>
          </a:xfrm>
          <a:prstGeom prst="rect">
            <a:avLst/>
          </a:prstGeom>
          <a:noFill/>
          <a:ln>
            <a:noFill/>
          </a:ln>
        </p:spPr>
        <p:txBody>
          <a:bodyPr anchorCtr="0" anchor="t" bIns="91425" lIns="91425" spcFirstLastPara="1" rIns="91425" wrap="square" tIns="91425">
            <a:spAutoFit/>
          </a:bodyPr>
          <a:lstStyle/>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Mô hình </a:t>
            </a:r>
            <a:r>
              <a:rPr lang="en-GB">
                <a:highlight>
                  <a:srgbClr val="FFFFFF"/>
                </a:highlight>
                <a:latin typeface="Times New Roman"/>
                <a:ea typeface="Times New Roman"/>
                <a:cs typeface="Times New Roman"/>
                <a:sym typeface="Times New Roman"/>
              </a:rPr>
              <a:t>sklearn</a:t>
            </a:r>
            <a:r>
              <a:rPr lang="en-GB">
                <a:highlight>
                  <a:srgbClr val="FFFFFF"/>
                </a:highlight>
                <a:latin typeface="Times New Roman"/>
                <a:ea typeface="Times New Roman"/>
                <a:cs typeface="Times New Roman"/>
                <a:sym typeface="Times New Roman"/>
              </a:rPr>
              <a:t>: </a:t>
            </a:r>
            <a:endParaRPr/>
          </a:p>
        </p:txBody>
      </p:sp>
      <p:pic>
        <p:nvPicPr>
          <p:cNvPr id="555" name="Google Shape;555;p48"/>
          <p:cNvPicPr preferRelativeResize="0"/>
          <p:nvPr/>
        </p:nvPicPr>
        <p:blipFill>
          <a:blip r:embed="rId3">
            <a:alphaModFix/>
          </a:blip>
          <a:stretch>
            <a:fillRect/>
          </a:stretch>
        </p:blipFill>
        <p:spPr>
          <a:xfrm>
            <a:off x="114650" y="2275213"/>
            <a:ext cx="4496650" cy="1409700"/>
          </a:xfrm>
          <a:prstGeom prst="rect">
            <a:avLst/>
          </a:prstGeom>
          <a:noFill/>
          <a:ln>
            <a:noFill/>
          </a:ln>
        </p:spPr>
      </p:pic>
      <p:pic>
        <p:nvPicPr>
          <p:cNvPr id="556" name="Google Shape;556;p48"/>
          <p:cNvPicPr preferRelativeResize="0"/>
          <p:nvPr/>
        </p:nvPicPr>
        <p:blipFill>
          <a:blip r:embed="rId4">
            <a:alphaModFix/>
          </a:blip>
          <a:stretch>
            <a:fillRect/>
          </a:stretch>
        </p:blipFill>
        <p:spPr>
          <a:xfrm>
            <a:off x="4427275" y="1608475"/>
            <a:ext cx="4541050" cy="3048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9"/>
          <p:cNvSpPr txBox="1"/>
          <p:nvPr>
            <p:ph type="title"/>
          </p:nvPr>
        </p:nvSpPr>
        <p:spPr>
          <a:xfrm>
            <a:off x="582975" y="381000"/>
            <a:ext cx="5772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So sánh giữa mô hình tự cài đặt và Sklearn</a:t>
            </a:r>
            <a:endParaRPr b="1" sz="1900"/>
          </a:p>
        </p:txBody>
      </p:sp>
      <p:sp>
        <p:nvSpPr>
          <p:cNvPr id="562" name="Google Shape;562;p49"/>
          <p:cNvSpPr txBox="1"/>
          <p:nvPr/>
        </p:nvSpPr>
        <p:spPr>
          <a:xfrm>
            <a:off x="1245775" y="802175"/>
            <a:ext cx="46263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Độ chính xác và thời gian chạy của tập dữ liệu test</a:t>
            </a:r>
            <a:endParaRPr>
              <a:highlight>
                <a:srgbClr val="FFFFFF"/>
              </a:highlight>
              <a:latin typeface="Times New Roman"/>
              <a:ea typeface="Times New Roman"/>
              <a:cs typeface="Times New Roman"/>
              <a:sym typeface="Times New Roman"/>
            </a:endParaRPr>
          </a:p>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Mô hình tự cài đặt: Sử dụng hàm accuracy đã cài đặt ở phần 3.f</a:t>
            </a:r>
            <a:endParaRPr>
              <a:highlight>
                <a:srgbClr val="FFFFFF"/>
              </a:highlight>
              <a:latin typeface="Times New Roman"/>
              <a:ea typeface="Times New Roman"/>
              <a:cs typeface="Times New Roman"/>
              <a:sym typeface="Times New Roman"/>
            </a:endParaRPr>
          </a:p>
        </p:txBody>
      </p:sp>
      <p:pic>
        <p:nvPicPr>
          <p:cNvPr id="563" name="Google Shape;563;p49"/>
          <p:cNvPicPr preferRelativeResize="0"/>
          <p:nvPr/>
        </p:nvPicPr>
        <p:blipFill>
          <a:blip r:embed="rId3">
            <a:alphaModFix/>
          </a:blip>
          <a:stretch>
            <a:fillRect/>
          </a:stretch>
        </p:blipFill>
        <p:spPr>
          <a:xfrm>
            <a:off x="1839663" y="1697975"/>
            <a:ext cx="3438525" cy="971550"/>
          </a:xfrm>
          <a:prstGeom prst="rect">
            <a:avLst/>
          </a:prstGeom>
          <a:noFill/>
          <a:ln>
            <a:noFill/>
          </a:ln>
        </p:spPr>
      </p:pic>
      <p:sp>
        <p:nvSpPr>
          <p:cNvPr id="564" name="Google Shape;564;p49"/>
          <p:cNvSpPr txBox="1"/>
          <p:nvPr/>
        </p:nvSpPr>
        <p:spPr>
          <a:xfrm>
            <a:off x="1245775" y="3002900"/>
            <a:ext cx="5978100" cy="400200"/>
          </a:xfrm>
          <a:prstGeom prst="rect">
            <a:avLst/>
          </a:prstGeom>
          <a:noFill/>
          <a:ln>
            <a:noFill/>
          </a:ln>
        </p:spPr>
        <p:txBody>
          <a:bodyPr anchorCtr="0" anchor="t" bIns="91425" lIns="91425" spcFirstLastPara="1" rIns="91425" wrap="square" tIns="91425">
            <a:spAutoFit/>
          </a:bodyPr>
          <a:lstStyle/>
          <a:p>
            <a:pPr indent="-317500" lvl="0" marL="9144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Mô hình sklearn: Sử dụng hàm accuracy_score của sklearn.</a:t>
            </a:r>
            <a:endParaRPr/>
          </a:p>
        </p:txBody>
      </p:sp>
      <p:pic>
        <p:nvPicPr>
          <p:cNvPr id="565" name="Google Shape;565;p49"/>
          <p:cNvPicPr preferRelativeResize="0"/>
          <p:nvPr/>
        </p:nvPicPr>
        <p:blipFill>
          <a:blip r:embed="rId4">
            <a:alphaModFix/>
          </a:blip>
          <a:stretch>
            <a:fillRect/>
          </a:stretch>
        </p:blipFill>
        <p:spPr>
          <a:xfrm>
            <a:off x="1862100" y="3403100"/>
            <a:ext cx="5772150" cy="1266825"/>
          </a:xfrm>
          <a:prstGeom prst="rect">
            <a:avLst/>
          </a:prstGeom>
          <a:noFill/>
          <a:ln>
            <a:noFill/>
          </a:ln>
        </p:spPr>
      </p:pic>
      <p:pic>
        <p:nvPicPr>
          <p:cNvPr id="566" name="Google Shape;566;p49"/>
          <p:cNvPicPr preferRelativeResize="0"/>
          <p:nvPr/>
        </p:nvPicPr>
        <p:blipFill>
          <a:blip r:embed="rId5">
            <a:alphaModFix/>
          </a:blip>
          <a:stretch>
            <a:fillRect/>
          </a:stretch>
        </p:blipFill>
        <p:spPr>
          <a:xfrm>
            <a:off x="1839675" y="2669525"/>
            <a:ext cx="5029200" cy="333375"/>
          </a:xfrm>
          <a:prstGeom prst="rect">
            <a:avLst/>
          </a:prstGeom>
          <a:noFill/>
          <a:ln>
            <a:noFill/>
          </a:ln>
        </p:spPr>
      </p:pic>
      <p:pic>
        <p:nvPicPr>
          <p:cNvPr id="567" name="Google Shape;567;p49"/>
          <p:cNvPicPr preferRelativeResize="0"/>
          <p:nvPr/>
        </p:nvPicPr>
        <p:blipFill>
          <a:blip r:embed="rId6">
            <a:alphaModFix/>
          </a:blip>
          <a:stretch>
            <a:fillRect/>
          </a:stretch>
        </p:blipFill>
        <p:spPr>
          <a:xfrm>
            <a:off x="1853963" y="4708025"/>
            <a:ext cx="5000625" cy="333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0"/>
          <p:cNvSpPr txBox="1"/>
          <p:nvPr>
            <p:ph type="title"/>
          </p:nvPr>
        </p:nvSpPr>
        <p:spPr>
          <a:xfrm>
            <a:off x="1056750" y="1910700"/>
            <a:ext cx="7030500" cy="999300"/>
          </a:xfrm>
          <a:prstGeom prst="rect">
            <a:avLst/>
          </a:prstGeom>
        </p:spPr>
        <p:txBody>
          <a:bodyPr anchorCtr="0" anchor="ctr" bIns="91425" lIns="91425" spcFirstLastPara="1" rIns="91425" wrap="square" tIns="91425">
            <a:normAutofit/>
          </a:bodyPr>
          <a:lstStyle/>
          <a:p>
            <a:pPr indent="0" lvl="0" marL="0" rtl="0" algn="ctr">
              <a:spcBef>
                <a:spcPts val="300"/>
              </a:spcBef>
              <a:spcAft>
                <a:spcPts val="0"/>
              </a:spcAft>
              <a:buNone/>
            </a:pPr>
            <a:r>
              <a:rPr lang="en-GB">
                <a:highlight>
                  <a:srgbClr val="FFFFFF"/>
                </a:highlight>
                <a:uFill>
                  <a:noFill/>
                </a:uFill>
                <a:hlinkClick r:id="rId3"/>
              </a:rPr>
              <a:t>Phân lớp Naïve Bayes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1"/>
          <p:cNvSpPr txBox="1"/>
          <p:nvPr>
            <p:ph type="title"/>
          </p:nvPr>
        </p:nvSpPr>
        <p:spPr>
          <a:xfrm>
            <a:off x="430575" y="431550"/>
            <a:ext cx="4424400" cy="428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500">
                <a:solidFill>
                  <a:srgbClr val="000000"/>
                </a:solidFill>
                <a:latin typeface="Arial"/>
                <a:ea typeface="Arial"/>
                <a:cs typeface="Arial"/>
                <a:sym typeface="Arial"/>
              </a:rPr>
              <a:t>Room Occupancy Estimation</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15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GB" sz="1500">
                <a:solidFill>
                  <a:srgbClr val="000000"/>
                </a:solidFill>
                <a:latin typeface="Arial"/>
                <a:ea typeface="Arial"/>
                <a:cs typeface="Arial"/>
                <a:sym typeface="Arial"/>
              </a:rPr>
              <a:t>Dataset Information:</a:t>
            </a:r>
            <a:endParaRPr sz="15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b="0" lang="en-GB" sz="1500">
                <a:solidFill>
                  <a:srgbClr val="000000"/>
                </a:solidFill>
                <a:latin typeface="Arial"/>
                <a:ea typeface="Arial"/>
                <a:cs typeface="Arial"/>
                <a:sym typeface="Arial"/>
              </a:rPr>
              <a:t>In buildings, a large chunk of energy is spent on heating, ventilation and air conditioning systems. One way to optimize their usage is to make them demand-driven depending on human occupancy. This paper focuses on accurately estimating the number of occupants in a room by leveraging multiple heterogeneous sensor nodes and machine learning models.</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GB" sz="1500">
                <a:solidFill>
                  <a:srgbClr val="000000"/>
                </a:solidFill>
                <a:latin typeface="Arial"/>
                <a:ea typeface="Arial"/>
                <a:cs typeface="Arial"/>
                <a:sym typeface="Arial"/>
              </a:rPr>
              <a:t>Nguồn:</a:t>
            </a:r>
            <a:r>
              <a:rPr lang="en-GB" sz="1500" u="sng">
                <a:solidFill>
                  <a:schemeClr val="hlink"/>
                </a:solidFill>
                <a:latin typeface="Arial"/>
                <a:ea typeface="Arial"/>
                <a:cs typeface="Arial"/>
                <a:sym typeface="Arial"/>
                <a:hlinkClick r:id="rId3"/>
              </a:rPr>
              <a:t>Room Occupancy Estimation - UCI Machine Learning Repository</a:t>
            </a:r>
            <a:endParaRPr sz="1500" u="sng">
              <a:solidFill>
                <a:srgbClr val="0000FF"/>
              </a:solidFill>
              <a:latin typeface="Arial"/>
              <a:ea typeface="Arial"/>
              <a:cs typeface="Arial"/>
              <a:sym typeface="Arial"/>
            </a:endParaRPr>
          </a:p>
        </p:txBody>
      </p:sp>
      <p:sp>
        <p:nvSpPr>
          <p:cNvPr id="578" name="Google Shape;578;p51"/>
          <p:cNvSpPr txBox="1"/>
          <p:nvPr>
            <p:ph type="title"/>
          </p:nvPr>
        </p:nvSpPr>
        <p:spPr>
          <a:xfrm>
            <a:off x="430575" y="0"/>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Thông tin về dataset</a:t>
            </a:r>
            <a:endParaRPr b="1" sz="1900"/>
          </a:p>
        </p:txBody>
      </p:sp>
      <p:pic>
        <p:nvPicPr>
          <p:cNvPr id="579" name="Google Shape;579;p51"/>
          <p:cNvPicPr preferRelativeResize="0"/>
          <p:nvPr/>
        </p:nvPicPr>
        <p:blipFill>
          <a:blip r:embed="rId4">
            <a:alphaModFix/>
          </a:blip>
          <a:stretch>
            <a:fillRect/>
          </a:stretch>
        </p:blipFill>
        <p:spPr>
          <a:xfrm>
            <a:off x="5023375" y="801199"/>
            <a:ext cx="3920875" cy="3993250"/>
          </a:xfrm>
          <a:prstGeom prst="rect">
            <a:avLst/>
          </a:prstGeom>
          <a:noFill/>
          <a:ln>
            <a:noFill/>
          </a:ln>
        </p:spPr>
      </p:pic>
      <p:pic>
        <p:nvPicPr>
          <p:cNvPr id="580" name="Google Shape;580;p51"/>
          <p:cNvPicPr preferRelativeResize="0"/>
          <p:nvPr/>
        </p:nvPicPr>
        <p:blipFill>
          <a:blip r:embed="rId5">
            <a:alphaModFix/>
          </a:blip>
          <a:stretch>
            <a:fillRect/>
          </a:stretch>
        </p:blipFill>
        <p:spPr>
          <a:xfrm>
            <a:off x="5084675" y="220050"/>
            <a:ext cx="3859576" cy="214950"/>
          </a:xfrm>
          <a:prstGeom prst="rect">
            <a:avLst/>
          </a:prstGeom>
          <a:noFill/>
          <a:ln>
            <a:noFill/>
          </a:ln>
        </p:spPr>
      </p:pic>
      <p:pic>
        <p:nvPicPr>
          <p:cNvPr id="581" name="Google Shape;581;p51"/>
          <p:cNvPicPr preferRelativeResize="0"/>
          <p:nvPr/>
        </p:nvPicPr>
        <p:blipFill>
          <a:blip r:embed="rId6">
            <a:alphaModFix/>
          </a:blip>
          <a:stretch>
            <a:fillRect/>
          </a:stretch>
        </p:blipFill>
        <p:spPr>
          <a:xfrm>
            <a:off x="5084675" y="474000"/>
            <a:ext cx="838135" cy="2119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2"/>
          <p:cNvSpPr txBox="1"/>
          <p:nvPr>
            <p:ph type="title"/>
          </p:nvPr>
        </p:nvSpPr>
        <p:spPr>
          <a:xfrm>
            <a:off x="751325" y="762975"/>
            <a:ext cx="43173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500">
                <a:solidFill>
                  <a:srgbClr val="000000"/>
                </a:solidFill>
                <a:latin typeface="Arial"/>
                <a:ea typeface="Arial"/>
                <a:cs typeface="Arial"/>
                <a:sym typeface="Arial"/>
              </a:rPr>
              <a:t>Loại bỏ cột không cần thiết</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1500" u="sng">
              <a:solidFill>
                <a:srgbClr val="0000FF"/>
              </a:solidFill>
              <a:latin typeface="Arial"/>
              <a:ea typeface="Arial"/>
              <a:cs typeface="Arial"/>
              <a:sym typeface="Arial"/>
            </a:endParaRPr>
          </a:p>
        </p:txBody>
      </p:sp>
      <p:sp>
        <p:nvSpPr>
          <p:cNvPr id="587" name="Google Shape;587;p52"/>
          <p:cNvSpPr txBox="1"/>
          <p:nvPr>
            <p:ph type="title"/>
          </p:nvPr>
        </p:nvSpPr>
        <p:spPr>
          <a:xfrm>
            <a:off x="963975" y="298525"/>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Tiền xử lý dữ liệu</a:t>
            </a:r>
            <a:endParaRPr b="1" sz="1900"/>
          </a:p>
        </p:txBody>
      </p:sp>
      <p:sp>
        <p:nvSpPr>
          <p:cNvPr id="588" name="Google Shape;588;p52"/>
          <p:cNvSpPr txBox="1"/>
          <p:nvPr>
            <p:ph type="title"/>
          </p:nvPr>
        </p:nvSpPr>
        <p:spPr>
          <a:xfrm>
            <a:off x="751325" y="1693050"/>
            <a:ext cx="6309000" cy="878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i="1" lang="en-GB" sz="1622">
                <a:solidFill>
                  <a:srgbClr val="000000"/>
                </a:solidFill>
                <a:highlight>
                  <a:srgbClr val="FFFFFF"/>
                </a:highlight>
                <a:latin typeface="Times New Roman"/>
                <a:ea typeface="Times New Roman"/>
                <a:cs typeface="Times New Roman"/>
                <a:sym typeface="Times New Roman"/>
              </a:rPr>
              <a:t>Sử dụng ma trận tương quan để tiếp tục quá trình lọc dữ liệu</a:t>
            </a:r>
            <a:endParaRPr sz="1722">
              <a:solidFill>
                <a:srgbClr val="000000"/>
              </a:solidFill>
              <a:latin typeface="Arial"/>
              <a:ea typeface="Arial"/>
              <a:cs typeface="Arial"/>
              <a:sym typeface="Arial"/>
            </a:endParaRPr>
          </a:p>
          <a:p>
            <a:pPr indent="0" lvl="0" marL="0" rtl="0" algn="l">
              <a:spcBef>
                <a:spcPts val="1200"/>
              </a:spcBef>
              <a:spcAft>
                <a:spcPts val="0"/>
              </a:spcAft>
              <a:buNone/>
            </a:pPr>
            <a:r>
              <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1500" u="sng">
              <a:solidFill>
                <a:srgbClr val="0000FF"/>
              </a:solidFill>
              <a:latin typeface="Arial"/>
              <a:ea typeface="Arial"/>
              <a:cs typeface="Arial"/>
              <a:sym typeface="Arial"/>
            </a:endParaRPr>
          </a:p>
        </p:txBody>
      </p:sp>
      <p:pic>
        <p:nvPicPr>
          <p:cNvPr id="589" name="Google Shape;589;p52"/>
          <p:cNvPicPr preferRelativeResize="0"/>
          <p:nvPr/>
        </p:nvPicPr>
        <p:blipFill>
          <a:blip r:embed="rId3">
            <a:alphaModFix/>
          </a:blip>
          <a:stretch>
            <a:fillRect/>
          </a:stretch>
        </p:blipFill>
        <p:spPr>
          <a:xfrm>
            <a:off x="751325" y="1227425"/>
            <a:ext cx="3696626" cy="292802"/>
          </a:xfrm>
          <a:prstGeom prst="rect">
            <a:avLst/>
          </a:prstGeom>
          <a:noFill/>
          <a:ln>
            <a:noFill/>
          </a:ln>
        </p:spPr>
      </p:pic>
      <p:pic>
        <p:nvPicPr>
          <p:cNvPr id="590" name="Google Shape;590;p52"/>
          <p:cNvPicPr preferRelativeResize="0"/>
          <p:nvPr/>
        </p:nvPicPr>
        <p:blipFill>
          <a:blip r:embed="rId4">
            <a:alphaModFix/>
          </a:blip>
          <a:stretch>
            <a:fillRect/>
          </a:stretch>
        </p:blipFill>
        <p:spPr>
          <a:xfrm>
            <a:off x="827200" y="2367700"/>
            <a:ext cx="5772150" cy="16287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3"/>
          <p:cNvSpPr txBox="1"/>
          <p:nvPr>
            <p:ph type="title"/>
          </p:nvPr>
        </p:nvSpPr>
        <p:spPr>
          <a:xfrm>
            <a:off x="6487800" y="716000"/>
            <a:ext cx="2307900" cy="2859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GB" sz="1622">
                <a:solidFill>
                  <a:srgbClr val="000000"/>
                </a:solidFill>
                <a:highlight>
                  <a:srgbClr val="FFFFFF"/>
                </a:highlight>
                <a:latin typeface="Times New Roman"/>
                <a:ea typeface="Times New Roman"/>
                <a:cs typeface="Times New Roman"/>
                <a:sym typeface="Times New Roman"/>
              </a:rPr>
              <a:t>Ma trận tương quan của các dữ liệu X</a:t>
            </a:r>
            <a:endParaRPr i="1" sz="1622">
              <a:solidFill>
                <a:srgbClr val="000000"/>
              </a:solidFill>
              <a:highlight>
                <a:srgbClr val="FFFFFF"/>
              </a:highlight>
              <a:latin typeface="Times New Roman"/>
              <a:ea typeface="Times New Roman"/>
              <a:cs typeface="Times New Roman"/>
              <a:sym typeface="Times New Roman"/>
            </a:endParaRPr>
          </a:p>
          <a:p>
            <a:pPr indent="-321309" lvl="0" marL="269999" rtl="0" algn="l">
              <a:spcBef>
                <a:spcPts val="0"/>
              </a:spcBef>
              <a:spcAft>
                <a:spcPts val="0"/>
              </a:spcAft>
              <a:buClr>
                <a:srgbClr val="000000"/>
              </a:buClr>
              <a:buSzPct val="100000"/>
              <a:buFont typeface="Times New Roman"/>
              <a:buChar char="-"/>
            </a:pPr>
            <a:r>
              <a:rPr i="1" lang="en-GB" sz="1622">
                <a:solidFill>
                  <a:srgbClr val="000000"/>
                </a:solidFill>
                <a:highlight>
                  <a:srgbClr val="FFFFFF"/>
                </a:highlight>
                <a:latin typeface="Times New Roman"/>
                <a:ea typeface="Times New Roman"/>
                <a:cs typeface="Times New Roman"/>
                <a:sym typeface="Times New Roman"/>
              </a:rPr>
              <a:t>Màu đỏ</a:t>
            </a:r>
            <a:r>
              <a:rPr b="0" i="1" lang="en-GB" sz="1622">
                <a:solidFill>
                  <a:srgbClr val="000000"/>
                </a:solidFill>
                <a:highlight>
                  <a:srgbClr val="FFFFFF"/>
                </a:highlight>
                <a:latin typeface="Times New Roman"/>
                <a:ea typeface="Times New Roman"/>
                <a:cs typeface="Times New Roman"/>
                <a:sym typeface="Times New Roman"/>
              </a:rPr>
              <a:t> thể sự tương quan cao và </a:t>
            </a:r>
            <a:r>
              <a:rPr i="1" lang="en-GB" sz="1622">
                <a:solidFill>
                  <a:srgbClr val="000000"/>
                </a:solidFill>
                <a:highlight>
                  <a:srgbClr val="FFFFFF"/>
                </a:highlight>
                <a:latin typeface="Times New Roman"/>
                <a:ea typeface="Times New Roman"/>
                <a:cs typeface="Times New Roman"/>
                <a:sym typeface="Times New Roman"/>
              </a:rPr>
              <a:t>màu xanh</a:t>
            </a:r>
            <a:r>
              <a:rPr b="0" i="1" lang="en-GB" sz="1622">
                <a:solidFill>
                  <a:srgbClr val="000000"/>
                </a:solidFill>
                <a:highlight>
                  <a:srgbClr val="FFFFFF"/>
                </a:highlight>
                <a:latin typeface="Times New Roman"/>
                <a:ea typeface="Times New Roman"/>
                <a:cs typeface="Times New Roman"/>
                <a:sym typeface="Times New Roman"/>
              </a:rPr>
              <a:t> thì ngược lại</a:t>
            </a:r>
            <a:endParaRPr b="0" i="1" sz="1622">
              <a:solidFill>
                <a:srgbClr val="000000"/>
              </a:solidFill>
              <a:highlight>
                <a:srgbClr val="FFFFFF"/>
              </a:highlight>
              <a:latin typeface="Times New Roman"/>
              <a:ea typeface="Times New Roman"/>
              <a:cs typeface="Times New Roman"/>
              <a:sym typeface="Times New Roman"/>
            </a:endParaRPr>
          </a:p>
          <a:p>
            <a:pPr indent="-321309" lvl="0" marL="269999" rtl="0" algn="l">
              <a:spcBef>
                <a:spcPts val="0"/>
              </a:spcBef>
              <a:spcAft>
                <a:spcPts val="0"/>
              </a:spcAft>
              <a:buClr>
                <a:srgbClr val="000000"/>
              </a:buClr>
              <a:buSzPct val="100000"/>
              <a:buFont typeface="Times New Roman"/>
              <a:buChar char="-"/>
            </a:pPr>
            <a:r>
              <a:rPr b="0" i="1" lang="en-GB" sz="1622">
                <a:solidFill>
                  <a:srgbClr val="000000"/>
                </a:solidFill>
                <a:highlight>
                  <a:srgbClr val="FFFFFF"/>
                </a:highlight>
                <a:latin typeface="Times New Roman"/>
                <a:ea typeface="Times New Roman"/>
                <a:cs typeface="Times New Roman"/>
                <a:sym typeface="Times New Roman"/>
              </a:rPr>
              <a:t>Qua đó, ta có thể lọai bỏ các cột có thang đo và thông tin giá trị gần giống nhau sẽ giảm tính dư thừa, cải thiện hiệu suất mô hình</a:t>
            </a:r>
            <a:endParaRPr b="0" i="1" sz="1622">
              <a:solidFill>
                <a:srgbClr val="000000"/>
              </a:solidFill>
              <a:highlight>
                <a:srgbClr val="FFFFFF"/>
              </a:highlight>
              <a:latin typeface="Times New Roman"/>
              <a:ea typeface="Times New Roman"/>
              <a:cs typeface="Times New Roman"/>
              <a:sym typeface="Times New Roman"/>
            </a:endParaRPr>
          </a:p>
        </p:txBody>
      </p:sp>
      <p:pic>
        <p:nvPicPr>
          <p:cNvPr id="596" name="Google Shape;596;p53"/>
          <p:cNvPicPr preferRelativeResize="0"/>
          <p:nvPr/>
        </p:nvPicPr>
        <p:blipFill>
          <a:blip r:embed="rId3">
            <a:alphaModFix/>
          </a:blip>
          <a:stretch>
            <a:fillRect/>
          </a:stretch>
        </p:blipFill>
        <p:spPr>
          <a:xfrm>
            <a:off x="175350" y="0"/>
            <a:ext cx="6031362"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8"/>
          <p:cNvSpPr txBox="1"/>
          <p:nvPr>
            <p:ph type="title"/>
          </p:nvPr>
        </p:nvSpPr>
        <p:spPr>
          <a:xfrm>
            <a:off x="582975" y="381000"/>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Thông tin về dataset</a:t>
            </a:r>
            <a:endParaRPr b="1" sz="1900"/>
          </a:p>
        </p:txBody>
      </p:sp>
      <p:pic>
        <p:nvPicPr>
          <p:cNvPr id="332" name="Google Shape;332;p18"/>
          <p:cNvPicPr preferRelativeResize="0"/>
          <p:nvPr/>
        </p:nvPicPr>
        <p:blipFill>
          <a:blip r:embed="rId3">
            <a:alphaModFix/>
          </a:blip>
          <a:stretch>
            <a:fillRect/>
          </a:stretch>
        </p:blipFill>
        <p:spPr>
          <a:xfrm>
            <a:off x="582975" y="2083225"/>
            <a:ext cx="3452075" cy="2677450"/>
          </a:xfrm>
          <a:prstGeom prst="rect">
            <a:avLst/>
          </a:prstGeom>
          <a:noFill/>
          <a:ln>
            <a:noFill/>
          </a:ln>
        </p:spPr>
      </p:pic>
      <p:pic>
        <p:nvPicPr>
          <p:cNvPr id="333" name="Google Shape;333;p18"/>
          <p:cNvPicPr preferRelativeResize="0"/>
          <p:nvPr/>
        </p:nvPicPr>
        <p:blipFill rotWithShape="1">
          <a:blip r:embed="rId4">
            <a:alphaModFix/>
          </a:blip>
          <a:srcRect b="35438" l="0" r="0" t="0"/>
          <a:stretch/>
        </p:blipFill>
        <p:spPr>
          <a:xfrm>
            <a:off x="1133400" y="790171"/>
            <a:ext cx="4073750" cy="541500"/>
          </a:xfrm>
          <a:prstGeom prst="rect">
            <a:avLst/>
          </a:prstGeom>
          <a:noFill/>
          <a:ln>
            <a:noFill/>
          </a:ln>
        </p:spPr>
      </p:pic>
      <p:pic>
        <p:nvPicPr>
          <p:cNvPr id="334" name="Google Shape;334;p18"/>
          <p:cNvPicPr preferRelativeResize="0"/>
          <p:nvPr/>
        </p:nvPicPr>
        <p:blipFill>
          <a:blip r:embed="rId5">
            <a:alphaModFix/>
          </a:blip>
          <a:stretch>
            <a:fillRect/>
          </a:stretch>
        </p:blipFill>
        <p:spPr>
          <a:xfrm>
            <a:off x="582975" y="1724424"/>
            <a:ext cx="1586693" cy="358800"/>
          </a:xfrm>
          <a:prstGeom prst="rect">
            <a:avLst/>
          </a:prstGeom>
          <a:noFill/>
          <a:ln>
            <a:noFill/>
          </a:ln>
        </p:spPr>
      </p:pic>
      <p:pic>
        <p:nvPicPr>
          <p:cNvPr id="335" name="Google Shape;335;p18"/>
          <p:cNvPicPr preferRelativeResize="0"/>
          <p:nvPr/>
        </p:nvPicPr>
        <p:blipFill>
          <a:blip r:embed="rId6">
            <a:alphaModFix/>
          </a:blip>
          <a:stretch>
            <a:fillRect/>
          </a:stretch>
        </p:blipFill>
        <p:spPr>
          <a:xfrm>
            <a:off x="5013900" y="2083226"/>
            <a:ext cx="3659324" cy="1936875"/>
          </a:xfrm>
          <a:prstGeom prst="rect">
            <a:avLst/>
          </a:prstGeom>
          <a:noFill/>
          <a:ln>
            <a:noFill/>
          </a:ln>
        </p:spPr>
      </p:pic>
      <p:pic>
        <p:nvPicPr>
          <p:cNvPr id="336" name="Google Shape;336;p18"/>
          <p:cNvPicPr preferRelativeResize="0"/>
          <p:nvPr/>
        </p:nvPicPr>
        <p:blipFill>
          <a:blip r:embed="rId7">
            <a:alphaModFix/>
          </a:blip>
          <a:stretch>
            <a:fillRect/>
          </a:stretch>
        </p:blipFill>
        <p:spPr>
          <a:xfrm>
            <a:off x="5013900" y="1724425"/>
            <a:ext cx="1802550" cy="358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4"/>
          <p:cNvSpPr txBox="1"/>
          <p:nvPr>
            <p:ph type="title"/>
          </p:nvPr>
        </p:nvSpPr>
        <p:spPr>
          <a:xfrm>
            <a:off x="6376850" y="380275"/>
            <a:ext cx="2307900" cy="2859900"/>
          </a:xfrm>
          <a:prstGeom prst="rect">
            <a:avLst/>
          </a:prstGeom>
        </p:spPr>
        <p:txBody>
          <a:bodyPr anchorCtr="0" anchor="t" bIns="91425" lIns="91425" spcFirstLastPara="1" rIns="91425" wrap="square" tIns="91425">
            <a:normAutofit/>
          </a:bodyPr>
          <a:lstStyle/>
          <a:p>
            <a:pPr indent="-331610" lvl="0" marL="269999" rtl="0" algn="l">
              <a:spcBef>
                <a:spcPts val="0"/>
              </a:spcBef>
              <a:spcAft>
                <a:spcPts val="0"/>
              </a:spcAft>
              <a:buClr>
                <a:srgbClr val="000000"/>
              </a:buClr>
              <a:buSzPts val="1622"/>
              <a:buFont typeface="Times New Roman"/>
              <a:buChar char="-"/>
            </a:pPr>
            <a:r>
              <a:rPr i="1" lang="en-GB" sz="1622">
                <a:solidFill>
                  <a:srgbClr val="000000"/>
                </a:solidFill>
                <a:highlight>
                  <a:srgbClr val="FFFFFF"/>
                </a:highlight>
                <a:latin typeface="Times New Roman"/>
                <a:ea typeface="Times New Roman"/>
                <a:cs typeface="Times New Roman"/>
                <a:sym typeface="Times New Roman"/>
              </a:rPr>
              <a:t>S1_Temp, S3_Temp, S3_Light </a:t>
            </a:r>
            <a:r>
              <a:rPr b="0" i="1" lang="en-GB" sz="1622">
                <a:solidFill>
                  <a:srgbClr val="000000"/>
                </a:solidFill>
                <a:highlight>
                  <a:srgbClr val="FFFFFF"/>
                </a:highlight>
                <a:latin typeface="Times New Roman"/>
                <a:ea typeface="Times New Roman"/>
                <a:cs typeface="Times New Roman"/>
                <a:sym typeface="Times New Roman"/>
              </a:rPr>
              <a:t>có độ tương quan cao nên tiến hành loại bỏ các cột này</a:t>
            </a:r>
            <a:endParaRPr b="0" i="1" sz="1622">
              <a:solidFill>
                <a:srgbClr val="000000"/>
              </a:solidFill>
              <a:highlight>
                <a:srgbClr val="FFFFFF"/>
              </a:highlight>
              <a:latin typeface="Times New Roman"/>
              <a:ea typeface="Times New Roman"/>
              <a:cs typeface="Times New Roman"/>
              <a:sym typeface="Times New Roman"/>
            </a:endParaRPr>
          </a:p>
        </p:txBody>
      </p:sp>
      <p:pic>
        <p:nvPicPr>
          <p:cNvPr id="602" name="Google Shape;602;p54"/>
          <p:cNvPicPr preferRelativeResize="0"/>
          <p:nvPr/>
        </p:nvPicPr>
        <p:blipFill>
          <a:blip r:embed="rId3">
            <a:alphaModFix/>
          </a:blip>
          <a:stretch>
            <a:fillRect/>
          </a:stretch>
        </p:blipFill>
        <p:spPr>
          <a:xfrm>
            <a:off x="257650" y="0"/>
            <a:ext cx="4834550" cy="319112"/>
          </a:xfrm>
          <a:prstGeom prst="rect">
            <a:avLst/>
          </a:prstGeom>
          <a:noFill/>
          <a:ln>
            <a:noFill/>
          </a:ln>
        </p:spPr>
      </p:pic>
      <p:pic>
        <p:nvPicPr>
          <p:cNvPr id="603" name="Google Shape;603;p54"/>
          <p:cNvPicPr preferRelativeResize="0"/>
          <p:nvPr/>
        </p:nvPicPr>
        <p:blipFill>
          <a:blip r:embed="rId4">
            <a:alphaModFix/>
          </a:blip>
          <a:stretch>
            <a:fillRect/>
          </a:stretch>
        </p:blipFill>
        <p:spPr>
          <a:xfrm>
            <a:off x="257650" y="380275"/>
            <a:ext cx="5457288" cy="4637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5"/>
          <p:cNvSpPr txBox="1"/>
          <p:nvPr>
            <p:ph type="title"/>
          </p:nvPr>
        </p:nvSpPr>
        <p:spPr>
          <a:xfrm>
            <a:off x="520200" y="128900"/>
            <a:ext cx="7976100" cy="53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GB" sz="1622">
                <a:solidFill>
                  <a:srgbClr val="000000"/>
                </a:solidFill>
                <a:highlight>
                  <a:srgbClr val="FFFFFF"/>
                </a:highlight>
                <a:latin typeface="Times New Roman"/>
                <a:ea typeface="Times New Roman"/>
                <a:cs typeface="Times New Roman"/>
                <a:sym typeface="Times New Roman"/>
              </a:rPr>
              <a:t>Chia dữ liệu thành 2 phần X, y</a:t>
            </a:r>
            <a:endParaRPr b="0" i="1" sz="1622">
              <a:solidFill>
                <a:srgbClr val="000000"/>
              </a:solidFill>
              <a:highlight>
                <a:srgbClr val="FFFFFF"/>
              </a:highlight>
              <a:latin typeface="Times New Roman"/>
              <a:ea typeface="Times New Roman"/>
              <a:cs typeface="Times New Roman"/>
              <a:sym typeface="Times New Roman"/>
            </a:endParaRPr>
          </a:p>
        </p:txBody>
      </p:sp>
      <p:pic>
        <p:nvPicPr>
          <p:cNvPr id="609" name="Google Shape;609;p55"/>
          <p:cNvPicPr preferRelativeResize="0"/>
          <p:nvPr/>
        </p:nvPicPr>
        <p:blipFill>
          <a:blip r:embed="rId3">
            <a:alphaModFix/>
          </a:blip>
          <a:stretch>
            <a:fillRect/>
          </a:stretch>
        </p:blipFill>
        <p:spPr>
          <a:xfrm>
            <a:off x="520200" y="757750"/>
            <a:ext cx="5772150" cy="762000"/>
          </a:xfrm>
          <a:prstGeom prst="rect">
            <a:avLst/>
          </a:prstGeom>
          <a:noFill/>
          <a:ln>
            <a:noFill/>
          </a:ln>
        </p:spPr>
      </p:pic>
      <p:sp>
        <p:nvSpPr>
          <p:cNvPr id="610" name="Google Shape;610;p55"/>
          <p:cNvSpPr txBox="1"/>
          <p:nvPr>
            <p:ph type="title"/>
          </p:nvPr>
        </p:nvSpPr>
        <p:spPr>
          <a:xfrm>
            <a:off x="583950" y="1695325"/>
            <a:ext cx="7976100" cy="53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GB" sz="1622">
                <a:solidFill>
                  <a:srgbClr val="000000"/>
                </a:solidFill>
                <a:highlight>
                  <a:srgbClr val="FFFFFF"/>
                </a:highlight>
                <a:latin typeface="Times New Roman"/>
                <a:ea typeface="Times New Roman"/>
                <a:cs typeface="Times New Roman"/>
                <a:sym typeface="Times New Roman"/>
              </a:rPr>
              <a:t>Dùng hàm train_test_split để chia dữ liệu theo tỷ lệ</a:t>
            </a:r>
            <a:endParaRPr b="0" i="1" sz="1622">
              <a:solidFill>
                <a:srgbClr val="000000"/>
              </a:solidFill>
              <a:highlight>
                <a:srgbClr val="FFFFFF"/>
              </a:highlight>
              <a:latin typeface="Times New Roman"/>
              <a:ea typeface="Times New Roman"/>
              <a:cs typeface="Times New Roman"/>
              <a:sym typeface="Times New Roman"/>
            </a:endParaRPr>
          </a:p>
        </p:txBody>
      </p:sp>
      <p:pic>
        <p:nvPicPr>
          <p:cNvPr id="611" name="Google Shape;611;p55"/>
          <p:cNvPicPr preferRelativeResize="0"/>
          <p:nvPr/>
        </p:nvPicPr>
        <p:blipFill>
          <a:blip r:embed="rId4">
            <a:alphaModFix/>
          </a:blip>
          <a:stretch>
            <a:fillRect/>
          </a:stretch>
        </p:blipFill>
        <p:spPr>
          <a:xfrm>
            <a:off x="583950" y="2262188"/>
            <a:ext cx="5772150" cy="619125"/>
          </a:xfrm>
          <a:prstGeom prst="rect">
            <a:avLst/>
          </a:prstGeom>
          <a:noFill/>
          <a:ln>
            <a:noFill/>
          </a:ln>
        </p:spPr>
      </p:pic>
      <p:sp>
        <p:nvSpPr>
          <p:cNvPr id="612" name="Google Shape;612;p55"/>
          <p:cNvSpPr txBox="1"/>
          <p:nvPr>
            <p:ph type="title"/>
          </p:nvPr>
        </p:nvSpPr>
        <p:spPr>
          <a:xfrm>
            <a:off x="520200" y="3167475"/>
            <a:ext cx="7976100" cy="7620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Font typeface="Arial"/>
              <a:buChar char="-"/>
            </a:pPr>
            <a:r>
              <a:rPr b="0" lang="en-GB" sz="1600">
                <a:solidFill>
                  <a:srgbClr val="000000"/>
                </a:solidFill>
                <a:latin typeface="Arial"/>
                <a:ea typeface="Arial"/>
                <a:cs typeface="Arial"/>
                <a:sym typeface="Arial"/>
              </a:rPr>
              <a:t>random_state là để cố định điểm random sau mỗi lần chạy lại chương trình, hạn chế việc model đưa ra kết quả sai</a:t>
            </a:r>
            <a:endParaRPr b="0" i="1" sz="2122">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56"/>
          <p:cNvSpPr txBox="1"/>
          <p:nvPr>
            <p:ph type="title"/>
          </p:nvPr>
        </p:nvSpPr>
        <p:spPr>
          <a:xfrm>
            <a:off x="520200" y="128900"/>
            <a:ext cx="7976100" cy="38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i="1" lang="en-GB" sz="1660">
                <a:solidFill>
                  <a:srgbClr val="000000"/>
                </a:solidFill>
                <a:highlight>
                  <a:srgbClr val="FFFFFF"/>
                </a:highlight>
                <a:latin typeface="Times New Roman"/>
                <a:ea typeface="Times New Roman"/>
                <a:cs typeface="Times New Roman"/>
                <a:sym typeface="Times New Roman"/>
              </a:rPr>
              <a:t>Tính tiền xác suất của các lớp y_train (prior probability)</a:t>
            </a:r>
            <a:endParaRPr b="0" i="1" sz="1660">
              <a:solidFill>
                <a:srgbClr val="000000"/>
              </a:solidFill>
              <a:highlight>
                <a:srgbClr val="FFFFFF"/>
              </a:highlight>
              <a:latin typeface="Times New Roman"/>
              <a:ea typeface="Times New Roman"/>
              <a:cs typeface="Times New Roman"/>
              <a:sym typeface="Times New Roman"/>
            </a:endParaRPr>
          </a:p>
        </p:txBody>
      </p:sp>
      <p:pic>
        <p:nvPicPr>
          <p:cNvPr id="618" name="Google Shape;618;p56"/>
          <p:cNvPicPr preferRelativeResize="0"/>
          <p:nvPr/>
        </p:nvPicPr>
        <p:blipFill rotWithShape="1">
          <a:blip r:embed="rId3">
            <a:alphaModFix/>
          </a:blip>
          <a:srcRect b="52841" l="0" r="0" t="0"/>
          <a:stretch/>
        </p:blipFill>
        <p:spPr>
          <a:xfrm>
            <a:off x="189513" y="511100"/>
            <a:ext cx="8612575" cy="958250"/>
          </a:xfrm>
          <a:prstGeom prst="rect">
            <a:avLst/>
          </a:prstGeom>
          <a:noFill/>
          <a:ln>
            <a:noFill/>
          </a:ln>
        </p:spPr>
      </p:pic>
      <p:pic>
        <p:nvPicPr>
          <p:cNvPr id="619" name="Google Shape;619;p56"/>
          <p:cNvPicPr preferRelativeResize="0"/>
          <p:nvPr/>
        </p:nvPicPr>
        <p:blipFill>
          <a:blip r:embed="rId4">
            <a:alphaModFix/>
          </a:blip>
          <a:stretch>
            <a:fillRect/>
          </a:stretch>
        </p:blipFill>
        <p:spPr>
          <a:xfrm>
            <a:off x="189513" y="1578754"/>
            <a:ext cx="8612575" cy="2183991"/>
          </a:xfrm>
          <a:prstGeom prst="rect">
            <a:avLst/>
          </a:prstGeom>
          <a:noFill/>
          <a:ln>
            <a:noFill/>
          </a:ln>
        </p:spPr>
      </p:pic>
      <p:sp>
        <p:nvSpPr>
          <p:cNvPr id="620" name="Google Shape;620;p56"/>
          <p:cNvSpPr txBox="1"/>
          <p:nvPr>
            <p:ph type="title"/>
          </p:nvPr>
        </p:nvSpPr>
        <p:spPr>
          <a:xfrm>
            <a:off x="265725" y="3872150"/>
            <a:ext cx="8612700" cy="9582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00000"/>
              </a:buClr>
              <a:buSzPts val="1500"/>
              <a:buFont typeface="Times New Roman"/>
              <a:buChar char="-"/>
            </a:pPr>
            <a:r>
              <a:rPr b="0" lang="en-GB" sz="1500">
                <a:solidFill>
                  <a:srgbClr val="000000"/>
                </a:solidFill>
                <a:highlight>
                  <a:srgbClr val="FFFFFF"/>
                </a:highlight>
                <a:latin typeface="Times New Roman"/>
                <a:ea typeface="Times New Roman"/>
                <a:cs typeface="Times New Roman"/>
                <a:sym typeface="Times New Roman"/>
              </a:rPr>
              <a:t>prior lưu trữ các tiền xác suất tương ứng với các lớp đã chuẩn hóa thành số trong dữ liệu đầu ra Y_train</a:t>
            </a:r>
            <a:endParaRPr b="0" sz="1500">
              <a:solidFill>
                <a:srgbClr val="000000"/>
              </a:solidFill>
              <a:highlight>
                <a:srgbClr val="FFFFFF"/>
              </a:highlight>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000000"/>
              </a:buClr>
              <a:buSzPts val="1500"/>
              <a:buFont typeface="Times New Roman"/>
              <a:buChar char="-"/>
            </a:pPr>
            <a:r>
              <a:rPr b="0" lang="en-GB" sz="1500">
                <a:solidFill>
                  <a:srgbClr val="000000"/>
                </a:solidFill>
                <a:highlight>
                  <a:srgbClr val="FFFFFF"/>
                </a:highlight>
                <a:latin typeface="Times New Roman"/>
                <a:ea typeface="Times New Roman"/>
                <a:cs typeface="Times New Roman"/>
                <a:sym typeface="Times New Roman"/>
              </a:rPr>
              <a:t>Dùng vòng lặp duyệt qua các lớp không trùng trong Y_train và gán vào prior</a:t>
            </a:r>
            <a:endParaRPr i="1" sz="1722">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7"/>
          <p:cNvSpPr txBox="1"/>
          <p:nvPr>
            <p:ph type="title"/>
          </p:nvPr>
        </p:nvSpPr>
        <p:spPr>
          <a:xfrm>
            <a:off x="520200" y="128900"/>
            <a:ext cx="7976100" cy="382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990"/>
              <a:buNone/>
            </a:pPr>
            <a:r>
              <a:rPr i="1" lang="en-GB" sz="1660">
                <a:solidFill>
                  <a:srgbClr val="000000"/>
                </a:solidFill>
                <a:highlight>
                  <a:srgbClr val="FFFFFF"/>
                </a:highlight>
                <a:latin typeface="Times New Roman"/>
                <a:ea typeface="Times New Roman"/>
                <a:cs typeface="Times New Roman"/>
                <a:sym typeface="Times New Roman"/>
              </a:rPr>
              <a:t>Tính toán xác suất có điều kiện ( conditional probability ) </a:t>
            </a:r>
            <a:endParaRPr b="0" i="1" sz="1860">
              <a:solidFill>
                <a:srgbClr val="000000"/>
              </a:solidFill>
              <a:highlight>
                <a:srgbClr val="FFFFFF"/>
              </a:highlight>
              <a:latin typeface="Times New Roman"/>
              <a:ea typeface="Times New Roman"/>
              <a:cs typeface="Times New Roman"/>
              <a:sym typeface="Times New Roman"/>
            </a:endParaRPr>
          </a:p>
        </p:txBody>
      </p:sp>
      <p:sp>
        <p:nvSpPr>
          <p:cNvPr id="626" name="Google Shape;626;p57"/>
          <p:cNvSpPr txBox="1"/>
          <p:nvPr>
            <p:ph type="title"/>
          </p:nvPr>
        </p:nvSpPr>
        <p:spPr>
          <a:xfrm>
            <a:off x="265725" y="3206050"/>
            <a:ext cx="8612700" cy="16242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00000"/>
              </a:buClr>
              <a:buSzPts val="1500"/>
              <a:buFont typeface="Times New Roman"/>
              <a:buChar char="-"/>
            </a:pPr>
            <a:r>
              <a:rPr b="0" lang="en-GB" sz="1500">
                <a:solidFill>
                  <a:srgbClr val="000000"/>
                </a:solidFill>
                <a:highlight>
                  <a:srgbClr val="FFFFFF"/>
                </a:highlight>
                <a:latin typeface="Times New Roman"/>
                <a:ea typeface="Times New Roman"/>
                <a:cs typeface="Times New Roman"/>
                <a:sym typeface="Times New Roman"/>
              </a:rPr>
              <a:t>condition là dictionary lưu trữ xác suất P(X</a:t>
            </a:r>
            <a:r>
              <a:rPr b="0" baseline="-25000" lang="en-GB" sz="1500">
                <a:solidFill>
                  <a:srgbClr val="000000"/>
                </a:solidFill>
                <a:highlight>
                  <a:srgbClr val="FFFFFF"/>
                </a:highlight>
                <a:latin typeface="Times New Roman"/>
                <a:ea typeface="Times New Roman"/>
                <a:cs typeface="Times New Roman"/>
                <a:sym typeface="Times New Roman"/>
              </a:rPr>
              <a:t>i</a:t>
            </a:r>
            <a:r>
              <a:rPr b="0" baseline="30000" lang="en-GB" sz="1500">
                <a:solidFill>
                  <a:srgbClr val="000000"/>
                </a:solidFill>
                <a:highlight>
                  <a:srgbClr val="FFFFFF"/>
                </a:highlight>
                <a:latin typeface="Times New Roman"/>
                <a:ea typeface="Times New Roman"/>
                <a:cs typeface="Times New Roman"/>
                <a:sym typeface="Times New Roman"/>
              </a:rPr>
              <a:t> </a:t>
            </a:r>
            <a:r>
              <a:rPr b="0" lang="en-GB" sz="1500">
                <a:solidFill>
                  <a:srgbClr val="000000"/>
                </a:solidFill>
                <a:highlight>
                  <a:srgbClr val="FFFFFF"/>
                </a:highlight>
                <a:latin typeface="Times New Roman"/>
                <a:ea typeface="Times New Roman"/>
                <a:cs typeface="Times New Roman"/>
                <a:sym typeface="Times New Roman"/>
              </a:rPr>
              <a:t> | Y). </a:t>
            </a:r>
            <a:endParaRPr b="0" sz="1500">
              <a:solidFill>
                <a:srgbClr val="000000"/>
              </a:solidFill>
              <a:highlight>
                <a:srgbClr val="FFFFFF"/>
              </a:highlight>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000000"/>
              </a:buClr>
              <a:buSzPts val="1500"/>
              <a:buFont typeface="Times New Roman"/>
              <a:buChar char="-"/>
            </a:pPr>
            <a:r>
              <a:rPr b="0" lang="en-GB" sz="1500">
                <a:solidFill>
                  <a:srgbClr val="000000"/>
                </a:solidFill>
                <a:highlight>
                  <a:srgbClr val="FFFFFF"/>
                </a:highlight>
                <a:latin typeface="Times New Roman"/>
                <a:ea typeface="Times New Roman"/>
                <a:cs typeface="Times New Roman"/>
                <a:sym typeface="Times New Roman"/>
              </a:rPr>
              <a:t>Vòng lặp y_train .unique duyệt qua các  lớp trong dữ liệu Y_train</a:t>
            </a:r>
            <a:endParaRPr b="0" sz="1500">
              <a:solidFill>
                <a:srgbClr val="000000"/>
              </a:solidFill>
              <a:highlight>
                <a:srgbClr val="FFFFFF"/>
              </a:highlight>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000000"/>
              </a:buClr>
              <a:buSzPts val="1500"/>
              <a:buFont typeface="Times New Roman"/>
              <a:buChar char="-"/>
            </a:pPr>
            <a:r>
              <a:rPr b="0" lang="en-GB" sz="1500">
                <a:solidFill>
                  <a:srgbClr val="000000"/>
                </a:solidFill>
                <a:highlight>
                  <a:srgbClr val="FFFFFF"/>
                </a:highlight>
                <a:latin typeface="Times New Roman"/>
                <a:ea typeface="Times New Roman"/>
                <a:cs typeface="Times New Roman"/>
                <a:sym typeface="Times New Roman"/>
              </a:rPr>
              <a:t>Vòng lặp X_train.columns duyệt qua các nhãn của X_train</a:t>
            </a:r>
            <a:endParaRPr b="0" sz="1500">
              <a:solidFill>
                <a:srgbClr val="000000"/>
              </a:solidFill>
              <a:highlight>
                <a:srgbClr val="FFFFFF"/>
              </a:highlight>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000000"/>
              </a:buClr>
              <a:buSzPts val="1500"/>
              <a:buFont typeface="Times New Roman"/>
              <a:buChar char="-"/>
            </a:pPr>
            <a:r>
              <a:rPr b="0" lang="en-GB" sz="1500">
                <a:solidFill>
                  <a:srgbClr val="000000"/>
                </a:solidFill>
                <a:highlight>
                  <a:srgbClr val="FFFFFF"/>
                </a:highlight>
                <a:latin typeface="Times New Roman"/>
                <a:ea typeface="Times New Roman"/>
                <a:cs typeface="Times New Roman"/>
                <a:sym typeface="Times New Roman"/>
              </a:rPr>
              <a:t>Vòng lặp X_train[j].unique() duyệt qua các đặc trưng không trùng của từng nhãn trong X_train</a:t>
            </a:r>
            <a:endParaRPr b="0" sz="1500">
              <a:solidFill>
                <a:srgbClr val="000000"/>
              </a:solidFill>
              <a:highlight>
                <a:srgbClr val="FFFFFF"/>
              </a:highlight>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000000"/>
              </a:buClr>
              <a:buSzPts val="1500"/>
              <a:buFont typeface="Times New Roman"/>
              <a:buChar char="-"/>
            </a:pPr>
            <a:r>
              <a:rPr b="0" lang="en-GB" sz="1500">
                <a:solidFill>
                  <a:srgbClr val="000000"/>
                </a:solidFill>
                <a:highlight>
                  <a:srgbClr val="FFFFFF"/>
                </a:highlight>
                <a:latin typeface="Times New Roman"/>
                <a:ea typeface="Times New Roman"/>
                <a:cs typeface="Times New Roman"/>
                <a:sym typeface="Times New Roman"/>
              </a:rPr>
              <a:t>Tính toán chiều dài của cột X_train[] khi thỏa mãn 2 điều kiện sau đó chia cho chiều dài của cột Y_train[]  khi thỏa mãn Y_train == i</a:t>
            </a:r>
            <a:endParaRPr b="0" sz="1500">
              <a:solidFill>
                <a:srgbClr val="000000"/>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i="1" sz="1722">
              <a:solidFill>
                <a:srgbClr val="000000"/>
              </a:solidFill>
              <a:highlight>
                <a:srgbClr val="FFFFFF"/>
              </a:highlight>
              <a:latin typeface="Times New Roman"/>
              <a:ea typeface="Times New Roman"/>
              <a:cs typeface="Times New Roman"/>
              <a:sym typeface="Times New Roman"/>
            </a:endParaRPr>
          </a:p>
        </p:txBody>
      </p:sp>
      <p:pic>
        <p:nvPicPr>
          <p:cNvPr id="627" name="Google Shape;627;p57"/>
          <p:cNvPicPr preferRelativeResize="0"/>
          <p:nvPr/>
        </p:nvPicPr>
        <p:blipFill>
          <a:blip r:embed="rId3">
            <a:alphaModFix/>
          </a:blip>
          <a:stretch>
            <a:fillRect/>
          </a:stretch>
        </p:blipFill>
        <p:spPr>
          <a:xfrm>
            <a:off x="265725" y="608025"/>
            <a:ext cx="8878274" cy="250110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8"/>
          <p:cNvSpPr txBox="1"/>
          <p:nvPr>
            <p:ph type="title"/>
          </p:nvPr>
        </p:nvSpPr>
        <p:spPr>
          <a:xfrm>
            <a:off x="520200" y="52700"/>
            <a:ext cx="7976100" cy="382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700">
                <a:solidFill>
                  <a:srgbClr val="000000"/>
                </a:solidFill>
                <a:highlight>
                  <a:srgbClr val="FFFFFF"/>
                </a:highlight>
                <a:latin typeface="Times New Roman"/>
                <a:ea typeface="Times New Roman"/>
                <a:cs typeface="Times New Roman"/>
                <a:sym typeface="Times New Roman"/>
              </a:rPr>
              <a:t>Dự đoán dữ liệu y dựa vào X_test</a:t>
            </a:r>
            <a:endParaRPr sz="1700">
              <a:solidFill>
                <a:srgbClr val="000000"/>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1200"/>
              </a:spcAft>
              <a:buSzPts val="990"/>
              <a:buNone/>
            </a:pPr>
            <a:r>
              <a:t/>
            </a:r>
            <a:endParaRPr i="1" sz="1960">
              <a:solidFill>
                <a:srgbClr val="000000"/>
              </a:solidFill>
              <a:highlight>
                <a:srgbClr val="FFFFFF"/>
              </a:highlight>
              <a:latin typeface="Times New Roman"/>
              <a:ea typeface="Times New Roman"/>
              <a:cs typeface="Times New Roman"/>
              <a:sym typeface="Times New Roman"/>
            </a:endParaRPr>
          </a:p>
        </p:txBody>
      </p:sp>
      <p:sp>
        <p:nvSpPr>
          <p:cNvPr id="633" name="Google Shape;633;p58"/>
          <p:cNvSpPr txBox="1"/>
          <p:nvPr>
            <p:ph type="title"/>
          </p:nvPr>
        </p:nvSpPr>
        <p:spPr>
          <a:xfrm>
            <a:off x="265725" y="3206050"/>
            <a:ext cx="8612700" cy="19374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Times New Roman"/>
              <a:buChar char="-"/>
            </a:pPr>
            <a:r>
              <a:rPr b="0" lang="en-GB" sz="1400">
                <a:solidFill>
                  <a:srgbClr val="000000"/>
                </a:solidFill>
                <a:highlight>
                  <a:srgbClr val="FFFFFF"/>
                </a:highlight>
                <a:latin typeface="Times New Roman"/>
                <a:ea typeface="Times New Roman"/>
                <a:cs typeface="Times New Roman"/>
                <a:sym typeface="Times New Roman"/>
              </a:rPr>
              <a:t>Khởi tạo mảng Y_pred lưu kết quả</a:t>
            </a:r>
            <a:endParaRPr b="0"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GB" sz="1400">
                <a:solidFill>
                  <a:srgbClr val="000000"/>
                </a:solidFill>
                <a:highlight>
                  <a:srgbClr val="FFFFFF"/>
                </a:highlight>
                <a:latin typeface="Times New Roman"/>
                <a:ea typeface="Times New Roman"/>
                <a:cs typeface="Times New Roman"/>
                <a:sym typeface="Times New Roman"/>
              </a:rPr>
              <a:t>for i in range(len(X_test)</a:t>
            </a:r>
            <a:r>
              <a:rPr b="0" lang="en-GB" sz="1400">
                <a:solidFill>
                  <a:srgbClr val="000000"/>
                </a:solidFill>
                <a:highlight>
                  <a:srgbClr val="FFFFFF"/>
                </a:highlight>
                <a:latin typeface="Times New Roman"/>
                <a:ea typeface="Times New Roman"/>
                <a:cs typeface="Times New Roman"/>
                <a:sym typeface="Times New Roman"/>
              </a:rPr>
              <a:t>: vòng lặp qua số lượng đặc trưng của X_test</a:t>
            </a:r>
            <a:endParaRPr b="0" sz="1400">
              <a:solidFill>
                <a:srgbClr val="000000"/>
              </a:solidFill>
              <a:highlight>
                <a:srgbClr val="FFFFFF"/>
              </a:highlight>
              <a:latin typeface="Times New Roman"/>
              <a:ea typeface="Times New Roman"/>
              <a:cs typeface="Times New Roman"/>
              <a:sym typeface="Times New Roman"/>
            </a:endParaRPr>
          </a:p>
          <a:p>
            <a:pPr indent="-317500" lvl="0" marL="914400" rtl="0" algn="l">
              <a:lnSpc>
                <a:spcPct val="115000"/>
              </a:lnSpc>
              <a:spcBef>
                <a:spcPts val="0"/>
              </a:spcBef>
              <a:spcAft>
                <a:spcPts val="0"/>
              </a:spcAft>
              <a:buClr>
                <a:srgbClr val="000000"/>
              </a:buClr>
              <a:buSzPts val="1400"/>
              <a:buFont typeface="Times New Roman"/>
              <a:buChar char="+"/>
            </a:pPr>
            <a:r>
              <a:rPr b="0" lang="en-GB" sz="1400">
                <a:solidFill>
                  <a:srgbClr val="000000"/>
                </a:solidFill>
                <a:highlight>
                  <a:srgbClr val="FFFFFF"/>
                </a:highlight>
                <a:latin typeface="Times New Roman"/>
                <a:ea typeface="Times New Roman"/>
                <a:cs typeface="Times New Roman"/>
                <a:sym typeface="Times New Roman"/>
              </a:rPr>
              <a:t>Tạo dictionary prob để lưu các xác suất sau khi tính S (Y)  = P(Y) * P(X</a:t>
            </a:r>
            <a:r>
              <a:rPr b="0" baseline="-25000" lang="en-GB" sz="1400">
                <a:solidFill>
                  <a:srgbClr val="000000"/>
                </a:solidFill>
                <a:highlight>
                  <a:srgbClr val="FFFFFF"/>
                </a:highlight>
                <a:latin typeface="Times New Roman"/>
                <a:ea typeface="Times New Roman"/>
                <a:cs typeface="Times New Roman"/>
                <a:sym typeface="Times New Roman"/>
              </a:rPr>
              <a:t>1 </a:t>
            </a:r>
            <a:r>
              <a:rPr b="0" lang="en-GB" sz="1400">
                <a:solidFill>
                  <a:srgbClr val="000000"/>
                </a:solidFill>
                <a:highlight>
                  <a:srgbClr val="FFFFFF"/>
                </a:highlight>
                <a:latin typeface="Times New Roman"/>
                <a:ea typeface="Times New Roman"/>
                <a:cs typeface="Times New Roman"/>
                <a:sym typeface="Times New Roman"/>
              </a:rPr>
              <a:t>| Y ) * P(X</a:t>
            </a:r>
            <a:r>
              <a:rPr b="0" baseline="-25000" lang="en-GB" sz="1400">
                <a:solidFill>
                  <a:srgbClr val="000000"/>
                </a:solidFill>
                <a:highlight>
                  <a:srgbClr val="FFFFFF"/>
                </a:highlight>
                <a:latin typeface="Times New Roman"/>
                <a:ea typeface="Times New Roman"/>
                <a:cs typeface="Times New Roman"/>
                <a:sym typeface="Times New Roman"/>
              </a:rPr>
              <a:t>2 </a:t>
            </a:r>
            <a:r>
              <a:rPr b="0" lang="en-GB" sz="1400">
                <a:solidFill>
                  <a:srgbClr val="000000"/>
                </a:solidFill>
                <a:highlight>
                  <a:srgbClr val="FFFFFF"/>
                </a:highlight>
                <a:latin typeface="Times New Roman"/>
                <a:ea typeface="Times New Roman"/>
                <a:cs typeface="Times New Roman"/>
                <a:sym typeface="Times New Roman"/>
              </a:rPr>
              <a:t>| Y ) * P(X</a:t>
            </a:r>
            <a:r>
              <a:rPr b="0" baseline="-25000" lang="en-GB" sz="1400">
                <a:solidFill>
                  <a:srgbClr val="000000"/>
                </a:solidFill>
                <a:highlight>
                  <a:srgbClr val="FFFFFF"/>
                </a:highlight>
                <a:latin typeface="Times New Roman"/>
                <a:ea typeface="Times New Roman"/>
                <a:cs typeface="Times New Roman"/>
                <a:sym typeface="Times New Roman"/>
              </a:rPr>
              <a:t>3 </a:t>
            </a:r>
            <a:r>
              <a:rPr b="0" lang="en-GB" sz="1400">
                <a:solidFill>
                  <a:srgbClr val="000000"/>
                </a:solidFill>
                <a:highlight>
                  <a:srgbClr val="FFFFFF"/>
                </a:highlight>
                <a:latin typeface="Times New Roman"/>
                <a:ea typeface="Times New Roman"/>
                <a:cs typeface="Times New Roman"/>
                <a:sym typeface="Times New Roman"/>
              </a:rPr>
              <a:t>| Y ) </a:t>
            </a:r>
            <a:endParaRPr b="0" sz="1400">
              <a:solidFill>
                <a:srgbClr val="000000"/>
              </a:solidFill>
              <a:highlight>
                <a:srgbClr val="FFFFFF"/>
              </a:highlight>
              <a:latin typeface="Times New Roman"/>
              <a:ea typeface="Times New Roman"/>
              <a:cs typeface="Times New Roman"/>
              <a:sym typeface="Times New Roman"/>
            </a:endParaRPr>
          </a:p>
          <a:p>
            <a:pPr indent="-317500" lvl="0" marL="914400" rtl="0" algn="l">
              <a:lnSpc>
                <a:spcPct val="115000"/>
              </a:lnSpc>
              <a:spcBef>
                <a:spcPts val="0"/>
              </a:spcBef>
              <a:spcAft>
                <a:spcPts val="0"/>
              </a:spcAft>
              <a:buClr>
                <a:srgbClr val="000000"/>
              </a:buClr>
              <a:buSzPts val="1400"/>
              <a:buFont typeface="Times New Roman"/>
              <a:buChar char="+"/>
            </a:pPr>
            <a:r>
              <a:rPr lang="en-GB" sz="1400">
                <a:solidFill>
                  <a:srgbClr val="000000"/>
                </a:solidFill>
                <a:highlight>
                  <a:srgbClr val="FFFFFF"/>
                </a:highlight>
                <a:latin typeface="Times New Roman"/>
                <a:ea typeface="Times New Roman"/>
                <a:cs typeface="Times New Roman"/>
                <a:sym typeface="Times New Roman"/>
              </a:rPr>
              <a:t>X_test[k][i]</a:t>
            </a:r>
            <a:r>
              <a:rPr b="0" lang="en-GB" sz="1400">
                <a:solidFill>
                  <a:srgbClr val="000000"/>
                </a:solidFill>
                <a:highlight>
                  <a:srgbClr val="FFFFFF"/>
                </a:highlight>
                <a:latin typeface="Times New Roman"/>
                <a:ea typeface="Times New Roman"/>
                <a:cs typeface="Times New Roman"/>
                <a:sym typeface="Times New Roman"/>
              </a:rPr>
              <a:t>: tương ứng với mỗi hàng trong bảng dữ liệu X_test (k = {‘Size’,’Number’,’Thickness’}, i: vị trí dòng)</a:t>
            </a:r>
            <a:endParaRPr b="0" sz="1400">
              <a:solidFill>
                <a:srgbClr val="000000"/>
              </a:solidFill>
              <a:highlight>
                <a:srgbClr val="FFFFFF"/>
              </a:highlight>
              <a:latin typeface="Times New Roman"/>
              <a:ea typeface="Times New Roman"/>
              <a:cs typeface="Times New Roman"/>
              <a:sym typeface="Times New Roman"/>
            </a:endParaRPr>
          </a:p>
          <a:p>
            <a:pPr indent="-317500" lvl="0" marL="914400" rtl="0" algn="l">
              <a:lnSpc>
                <a:spcPct val="115000"/>
              </a:lnSpc>
              <a:spcBef>
                <a:spcPts val="0"/>
              </a:spcBef>
              <a:spcAft>
                <a:spcPts val="0"/>
              </a:spcAft>
              <a:buClr>
                <a:srgbClr val="000000"/>
              </a:buClr>
              <a:buSzPts val="1400"/>
              <a:buFont typeface="Times New Roman"/>
              <a:buChar char="+"/>
            </a:pPr>
            <a:r>
              <a:rPr b="0" lang="en-GB" sz="1400">
                <a:solidFill>
                  <a:srgbClr val="000000"/>
                </a:solidFill>
                <a:highlight>
                  <a:srgbClr val="FFFFFF"/>
                </a:highlight>
                <a:latin typeface="Times New Roman"/>
                <a:ea typeface="Times New Roman"/>
                <a:cs typeface="Times New Roman"/>
                <a:sym typeface="Times New Roman"/>
              </a:rPr>
              <a:t>Sau đó dùng </a:t>
            </a:r>
            <a:r>
              <a:rPr lang="en-GB" sz="1400">
                <a:solidFill>
                  <a:srgbClr val="000000"/>
                </a:solidFill>
                <a:highlight>
                  <a:srgbClr val="FFFFFF"/>
                </a:highlight>
                <a:latin typeface="Times New Roman"/>
                <a:ea typeface="Times New Roman"/>
                <a:cs typeface="Times New Roman"/>
                <a:sym typeface="Times New Roman"/>
              </a:rPr>
              <a:t>.appenḍmaxx(prob, key=prob.get))</a:t>
            </a:r>
            <a:r>
              <a:rPr b="0" lang="en-GB" sz="1400">
                <a:solidFill>
                  <a:srgbClr val="000000"/>
                </a:solidFill>
                <a:highlight>
                  <a:srgbClr val="FFFFFF"/>
                </a:highlight>
                <a:latin typeface="Times New Roman"/>
                <a:ea typeface="Times New Roman"/>
                <a:cs typeface="Times New Roman"/>
                <a:sym typeface="Times New Roman"/>
              </a:rPr>
              <a:t> để chọn ra xác suất lớn nhất và</a:t>
            </a:r>
            <a:r>
              <a:rPr lang="en-GB" sz="1400">
                <a:solidFill>
                  <a:srgbClr val="000000"/>
                </a:solidFill>
                <a:highlight>
                  <a:srgbClr val="FFFFFF"/>
                </a:highlight>
                <a:latin typeface="Times New Roman"/>
                <a:ea typeface="Times New Roman"/>
                <a:cs typeface="Times New Roman"/>
                <a:sym typeface="Times New Roman"/>
              </a:rPr>
              <a:t> </a:t>
            </a:r>
            <a:r>
              <a:rPr b="0" lang="en-GB" sz="1400">
                <a:solidFill>
                  <a:srgbClr val="000000"/>
                </a:solidFill>
                <a:highlight>
                  <a:srgbClr val="FFFFFF"/>
                </a:highlight>
                <a:latin typeface="Times New Roman"/>
                <a:ea typeface="Times New Roman"/>
                <a:cs typeface="Times New Roman"/>
                <a:sym typeface="Times New Roman"/>
              </a:rPr>
              <a:t>sẽ trả về</a:t>
            </a:r>
            <a:r>
              <a:rPr lang="en-GB" sz="1400">
                <a:solidFill>
                  <a:srgbClr val="000000"/>
                </a:solidFill>
                <a:highlight>
                  <a:srgbClr val="FFFFFF"/>
                </a:highlight>
                <a:latin typeface="Times New Roman"/>
                <a:ea typeface="Times New Roman"/>
                <a:cs typeface="Times New Roman"/>
                <a:sym typeface="Times New Roman"/>
              </a:rPr>
              <a:t> key </a:t>
            </a:r>
            <a:r>
              <a:rPr b="0" lang="en-GB" sz="1400">
                <a:solidFill>
                  <a:srgbClr val="000000"/>
                </a:solidFill>
                <a:highlight>
                  <a:srgbClr val="FFFFFF"/>
                </a:highlight>
                <a:latin typeface="Times New Roman"/>
                <a:ea typeface="Times New Roman"/>
                <a:cs typeface="Times New Roman"/>
                <a:sym typeface="Times New Roman"/>
              </a:rPr>
              <a:t>của xác suất lớn nhất đó.</a:t>
            </a:r>
            <a:endParaRPr b="0" sz="1500">
              <a:solidFill>
                <a:srgbClr val="000000"/>
              </a:solidFill>
              <a:highlight>
                <a:srgbClr val="FFFFFF"/>
              </a:highlight>
              <a:latin typeface="Times New Roman"/>
              <a:ea typeface="Times New Roman"/>
              <a:cs typeface="Times New Roman"/>
              <a:sym typeface="Times New Roman"/>
            </a:endParaRPr>
          </a:p>
        </p:txBody>
      </p:sp>
      <p:pic>
        <p:nvPicPr>
          <p:cNvPr id="634" name="Google Shape;634;p58"/>
          <p:cNvPicPr preferRelativeResize="0"/>
          <p:nvPr/>
        </p:nvPicPr>
        <p:blipFill>
          <a:blip r:embed="rId3">
            <a:alphaModFix/>
          </a:blip>
          <a:stretch>
            <a:fillRect/>
          </a:stretch>
        </p:blipFill>
        <p:spPr>
          <a:xfrm>
            <a:off x="89550" y="434900"/>
            <a:ext cx="8941275" cy="28860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id="639" name="Google Shape;639;p59"/>
          <p:cNvPicPr preferRelativeResize="0"/>
          <p:nvPr/>
        </p:nvPicPr>
        <p:blipFill>
          <a:blip r:embed="rId3">
            <a:alphaModFix/>
          </a:blip>
          <a:stretch>
            <a:fillRect/>
          </a:stretch>
        </p:blipFill>
        <p:spPr>
          <a:xfrm>
            <a:off x="1371600" y="0"/>
            <a:ext cx="5772150" cy="1362075"/>
          </a:xfrm>
          <a:prstGeom prst="rect">
            <a:avLst/>
          </a:prstGeom>
          <a:noFill/>
          <a:ln>
            <a:noFill/>
          </a:ln>
        </p:spPr>
      </p:pic>
      <p:pic>
        <p:nvPicPr>
          <p:cNvPr id="640" name="Google Shape;640;p59"/>
          <p:cNvPicPr preferRelativeResize="0"/>
          <p:nvPr/>
        </p:nvPicPr>
        <p:blipFill rotWithShape="1">
          <a:blip r:embed="rId4">
            <a:alphaModFix/>
          </a:blip>
          <a:srcRect b="49277" l="0" r="0" t="0"/>
          <a:stretch/>
        </p:blipFill>
        <p:spPr>
          <a:xfrm>
            <a:off x="1298900" y="1413800"/>
            <a:ext cx="5772150" cy="545950"/>
          </a:xfrm>
          <a:prstGeom prst="rect">
            <a:avLst/>
          </a:prstGeom>
          <a:noFill/>
          <a:ln>
            <a:noFill/>
          </a:ln>
        </p:spPr>
      </p:pic>
      <p:pic>
        <p:nvPicPr>
          <p:cNvPr id="641" name="Google Shape;641;p59"/>
          <p:cNvPicPr preferRelativeResize="0"/>
          <p:nvPr/>
        </p:nvPicPr>
        <p:blipFill rotWithShape="1">
          <a:blip r:embed="rId5">
            <a:alphaModFix/>
          </a:blip>
          <a:srcRect b="92410" l="0" r="0" t="0"/>
          <a:stretch/>
        </p:blipFill>
        <p:spPr>
          <a:xfrm>
            <a:off x="1653475" y="2571750"/>
            <a:ext cx="5208400" cy="276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60"/>
          <p:cNvSpPr txBox="1"/>
          <p:nvPr>
            <p:ph type="title"/>
          </p:nvPr>
        </p:nvSpPr>
        <p:spPr>
          <a:xfrm>
            <a:off x="265725" y="0"/>
            <a:ext cx="8612700" cy="5067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0" lang="en-GB" sz="1400">
                <a:solidFill>
                  <a:srgbClr val="000000"/>
                </a:solidFill>
                <a:highlight>
                  <a:srgbClr val="FFFFFF"/>
                </a:highlight>
                <a:latin typeface="Times New Roman"/>
                <a:ea typeface="Times New Roman"/>
                <a:cs typeface="Times New Roman"/>
                <a:sym typeface="Times New Roman"/>
              </a:rPr>
              <a:t>Đây là bảng báo cáo phân loại với các chỉ số đánh giá của mô hình như </a:t>
            </a:r>
            <a:r>
              <a:rPr lang="en-GB" sz="1400">
                <a:solidFill>
                  <a:srgbClr val="000000"/>
                </a:solidFill>
                <a:highlight>
                  <a:srgbClr val="FFFFFF"/>
                </a:highlight>
                <a:latin typeface="Times New Roman"/>
                <a:ea typeface="Times New Roman"/>
                <a:cs typeface="Times New Roman"/>
                <a:sym typeface="Times New Roman"/>
              </a:rPr>
              <a:t>precision </a:t>
            </a:r>
            <a:r>
              <a:rPr b="0" lang="en-GB" sz="1400">
                <a:solidFill>
                  <a:srgbClr val="000000"/>
                </a:solidFill>
                <a:highlight>
                  <a:srgbClr val="FFFFFF"/>
                </a:highlight>
                <a:latin typeface="Times New Roman"/>
                <a:ea typeface="Times New Roman"/>
                <a:cs typeface="Times New Roman"/>
                <a:sym typeface="Times New Roman"/>
              </a:rPr>
              <a:t>(độ chính xác), </a:t>
            </a:r>
            <a:r>
              <a:rPr lang="en-GB" sz="1400">
                <a:solidFill>
                  <a:srgbClr val="000000"/>
                </a:solidFill>
                <a:highlight>
                  <a:srgbClr val="FFFFFF"/>
                </a:highlight>
                <a:latin typeface="Times New Roman"/>
                <a:ea typeface="Times New Roman"/>
                <a:cs typeface="Times New Roman"/>
                <a:sym typeface="Times New Roman"/>
              </a:rPr>
              <a:t>recall </a:t>
            </a:r>
            <a:r>
              <a:rPr b="0" lang="en-GB" sz="1400">
                <a:solidFill>
                  <a:srgbClr val="000000"/>
                </a:solidFill>
                <a:highlight>
                  <a:srgbClr val="FFFFFF"/>
                </a:highlight>
                <a:latin typeface="Times New Roman"/>
                <a:ea typeface="Times New Roman"/>
                <a:cs typeface="Times New Roman"/>
                <a:sym typeface="Times New Roman"/>
              </a:rPr>
              <a:t>(độ nhạy), và </a:t>
            </a:r>
            <a:r>
              <a:rPr lang="en-GB" sz="1400">
                <a:solidFill>
                  <a:srgbClr val="000000"/>
                </a:solidFill>
                <a:highlight>
                  <a:srgbClr val="FFFFFF"/>
                </a:highlight>
                <a:latin typeface="Times New Roman"/>
                <a:ea typeface="Times New Roman"/>
                <a:cs typeface="Times New Roman"/>
                <a:sym typeface="Times New Roman"/>
              </a:rPr>
              <a:t>f1-score </a:t>
            </a:r>
            <a:r>
              <a:rPr b="0" lang="en-GB" sz="1400">
                <a:solidFill>
                  <a:srgbClr val="000000"/>
                </a:solidFill>
                <a:highlight>
                  <a:srgbClr val="FFFFFF"/>
                </a:highlight>
                <a:latin typeface="Times New Roman"/>
                <a:ea typeface="Times New Roman"/>
                <a:cs typeface="Times New Roman"/>
                <a:sym typeface="Times New Roman"/>
              </a:rPr>
              <a:t>cho từng lớp của </a:t>
            </a:r>
            <a:r>
              <a:rPr lang="en-GB" sz="1400">
                <a:solidFill>
                  <a:srgbClr val="000000"/>
                </a:solidFill>
                <a:highlight>
                  <a:srgbClr val="FFFFFF"/>
                </a:highlight>
                <a:latin typeface="Times New Roman"/>
                <a:ea typeface="Times New Roman"/>
                <a:cs typeface="Times New Roman"/>
                <a:sym typeface="Times New Roman"/>
              </a:rPr>
              <a:t>Room_Occupancy_Count</a:t>
            </a:r>
            <a:r>
              <a:rPr b="0" lang="en-GB" sz="1400">
                <a:solidFill>
                  <a:srgbClr val="000000"/>
                </a:solidFill>
                <a:highlight>
                  <a:srgbClr val="FFFFFF"/>
                </a:highlight>
                <a:latin typeface="Times New Roman"/>
                <a:ea typeface="Times New Roman"/>
                <a:cs typeface="Times New Roman"/>
                <a:sym typeface="Times New Roman"/>
              </a:rPr>
              <a:t> (0, 1, 2, 3).</a:t>
            </a:r>
            <a:endParaRPr b="0" sz="1400">
              <a:solidFill>
                <a:srgbClr val="000000"/>
              </a:solidFill>
              <a:highlight>
                <a:srgbClr val="FFFFFF"/>
              </a:highlight>
              <a:latin typeface="Times New Roman"/>
              <a:ea typeface="Times New Roman"/>
              <a:cs typeface="Times New Roman"/>
              <a:sym typeface="Times New Roman"/>
            </a:endParaRPr>
          </a:p>
          <a:p>
            <a:pPr indent="-228600" lvl="0" marL="457200" rtl="0" algn="l">
              <a:lnSpc>
                <a:spcPct val="115000"/>
              </a:lnSpc>
              <a:spcBef>
                <a:spcPts val="1400"/>
              </a:spcBef>
              <a:spcAft>
                <a:spcPts val="0"/>
              </a:spcAft>
              <a:buNone/>
            </a:pPr>
            <a:r>
              <a:rPr lang="en-GB" sz="1300">
                <a:solidFill>
                  <a:srgbClr val="000000"/>
                </a:solidFill>
                <a:highlight>
                  <a:srgbClr val="FFFFFF"/>
                </a:highlight>
                <a:latin typeface="Times New Roman"/>
                <a:ea typeface="Times New Roman"/>
                <a:cs typeface="Times New Roman"/>
                <a:sym typeface="Times New Roman"/>
              </a:rPr>
              <a:t>Giải thích các chỉ số:</a:t>
            </a:r>
            <a:endParaRPr sz="13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rgbClr val="000000"/>
              </a:buClr>
              <a:buSzPts val="1400"/>
              <a:buFont typeface="Times New Roman"/>
              <a:buChar char="●"/>
            </a:pPr>
            <a:r>
              <a:rPr lang="en-GB" sz="1400">
                <a:solidFill>
                  <a:srgbClr val="000000"/>
                </a:solidFill>
                <a:highlight>
                  <a:srgbClr val="FFFFFF"/>
                </a:highlight>
                <a:latin typeface="Times New Roman"/>
                <a:ea typeface="Times New Roman"/>
                <a:cs typeface="Times New Roman"/>
                <a:sym typeface="Times New Roman"/>
              </a:rPr>
              <a:t>Precision</a:t>
            </a:r>
            <a:r>
              <a:rPr b="0" lang="en-GB" sz="1400">
                <a:solidFill>
                  <a:srgbClr val="000000"/>
                </a:solidFill>
                <a:highlight>
                  <a:srgbClr val="FFFFFF"/>
                </a:highlight>
                <a:latin typeface="Times New Roman"/>
                <a:ea typeface="Times New Roman"/>
                <a:cs typeface="Times New Roman"/>
                <a:sym typeface="Times New Roman"/>
              </a:rPr>
              <a:t>: Tỷ lệ mẫu dự đoán đúng trong số các mẫu mà mô hình dự đoán thuộc về một lớp cụ thể.</a:t>
            </a:r>
            <a:endParaRPr b="0" sz="1400">
              <a:solidFill>
                <a:srgbClr val="000000"/>
              </a:solidFill>
              <a:highlight>
                <a:srgbClr val="FFFFFF"/>
              </a:highlight>
              <a:latin typeface="Times New Roman"/>
              <a:ea typeface="Times New Roman"/>
              <a:cs typeface="Times New Roman"/>
              <a:sym typeface="Times New Roman"/>
            </a:endParaRPr>
          </a:p>
          <a:p>
            <a:pPr indent="-317500" lvl="1" marL="914400" rtl="0" algn="l">
              <a:lnSpc>
                <a:spcPct val="115000"/>
              </a:lnSpc>
              <a:spcBef>
                <a:spcPts val="0"/>
              </a:spcBef>
              <a:spcAft>
                <a:spcPts val="0"/>
              </a:spcAft>
              <a:buClr>
                <a:srgbClr val="000000"/>
              </a:buClr>
              <a:buSzPts val="1400"/>
              <a:buFont typeface="Times New Roman"/>
              <a:buChar char="○"/>
            </a:pPr>
            <a:r>
              <a:rPr b="0" lang="en-GB" sz="1400">
                <a:solidFill>
                  <a:srgbClr val="000000"/>
                </a:solidFill>
                <a:highlight>
                  <a:srgbClr val="FFFFFF"/>
                </a:highlight>
                <a:latin typeface="Times New Roman"/>
                <a:ea typeface="Times New Roman"/>
                <a:cs typeface="Times New Roman"/>
                <a:sym typeface="Times New Roman"/>
              </a:rPr>
              <a:t>Ví dụ, lớp </a:t>
            </a:r>
            <a:r>
              <a:rPr lang="en-GB" sz="1400">
                <a:solidFill>
                  <a:srgbClr val="000000"/>
                </a:solidFill>
                <a:highlight>
                  <a:srgbClr val="FFFFFF"/>
                </a:highlight>
                <a:latin typeface="Roboto Mono"/>
                <a:ea typeface="Roboto Mono"/>
                <a:cs typeface="Roboto Mono"/>
                <a:sym typeface="Roboto Mono"/>
              </a:rPr>
              <a:t>0</a:t>
            </a:r>
            <a:r>
              <a:rPr b="0" lang="en-GB" sz="1400">
                <a:solidFill>
                  <a:srgbClr val="000000"/>
                </a:solidFill>
                <a:highlight>
                  <a:srgbClr val="FFFFFF"/>
                </a:highlight>
                <a:latin typeface="Times New Roman"/>
                <a:ea typeface="Times New Roman"/>
                <a:cs typeface="Times New Roman"/>
                <a:sym typeface="Times New Roman"/>
              </a:rPr>
              <a:t> có precision là 0.91, nghĩa là 91% các dự đoán cho lớp </a:t>
            </a:r>
            <a:r>
              <a:rPr lang="en-GB" sz="1400">
                <a:solidFill>
                  <a:srgbClr val="000000"/>
                </a:solidFill>
                <a:highlight>
                  <a:srgbClr val="FFFFFF"/>
                </a:highlight>
                <a:latin typeface="Roboto Mono"/>
                <a:ea typeface="Roboto Mono"/>
                <a:cs typeface="Roboto Mono"/>
                <a:sym typeface="Roboto Mono"/>
              </a:rPr>
              <a:t>0</a:t>
            </a:r>
            <a:r>
              <a:rPr b="0" lang="en-GB" sz="1400">
                <a:solidFill>
                  <a:srgbClr val="000000"/>
                </a:solidFill>
                <a:highlight>
                  <a:srgbClr val="FFFFFF"/>
                </a:highlight>
                <a:latin typeface="Times New Roman"/>
                <a:ea typeface="Times New Roman"/>
                <a:cs typeface="Times New Roman"/>
                <a:sym typeface="Times New Roman"/>
              </a:rPr>
              <a:t> là chính xác.</a:t>
            </a:r>
            <a:endParaRPr b="0"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GB" sz="1400">
                <a:solidFill>
                  <a:srgbClr val="000000"/>
                </a:solidFill>
                <a:highlight>
                  <a:srgbClr val="FFFFFF"/>
                </a:highlight>
                <a:latin typeface="Times New Roman"/>
                <a:ea typeface="Times New Roman"/>
                <a:cs typeface="Times New Roman"/>
                <a:sym typeface="Times New Roman"/>
              </a:rPr>
              <a:t>Recall</a:t>
            </a:r>
            <a:r>
              <a:rPr b="0" lang="en-GB" sz="1400">
                <a:solidFill>
                  <a:srgbClr val="000000"/>
                </a:solidFill>
                <a:highlight>
                  <a:srgbClr val="FFFFFF"/>
                </a:highlight>
                <a:latin typeface="Times New Roman"/>
                <a:ea typeface="Times New Roman"/>
                <a:cs typeface="Times New Roman"/>
                <a:sym typeface="Times New Roman"/>
              </a:rPr>
              <a:t>: Tỷ lệ mẫu dự đoán đúng trong tổng số mẫu thực tế thuộc về lớp đó.</a:t>
            </a:r>
            <a:endParaRPr b="0" sz="1400">
              <a:solidFill>
                <a:srgbClr val="000000"/>
              </a:solidFill>
              <a:highlight>
                <a:srgbClr val="FFFFFF"/>
              </a:highlight>
              <a:latin typeface="Times New Roman"/>
              <a:ea typeface="Times New Roman"/>
              <a:cs typeface="Times New Roman"/>
              <a:sym typeface="Times New Roman"/>
            </a:endParaRPr>
          </a:p>
          <a:p>
            <a:pPr indent="-317500" lvl="1" marL="914400" rtl="0" algn="l">
              <a:lnSpc>
                <a:spcPct val="115000"/>
              </a:lnSpc>
              <a:spcBef>
                <a:spcPts val="0"/>
              </a:spcBef>
              <a:spcAft>
                <a:spcPts val="0"/>
              </a:spcAft>
              <a:buClr>
                <a:srgbClr val="000000"/>
              </a:buClr>
              <a:buSzPts val="1400"/>
              <a:buFont typeface="Times New Roman"/>
              <a:buChar char="○"/>
            </a:pPr>
            <a:r>
              <a:rPr b="0" lang="en-GB" sz="1400">
                <a:solidFill>
                  <a:srgbClr val="000000"/>
                </a:solidFill>
                <a:highlight>
                  <a:srgbClr val="FFFFFF"/>
                </a:highlight>
                <a:latin typeface="Times New Roman"/>
                <a:ea typeface="Times New Roman"/>
                <a:cs typeface="Times New Roman"/>
                <a:sym typeface="Times New Roman"/>
              </a:rPr>
              <a:t>Ví dụ, lớp </a:t>
            </a:r>
            <a:r>
              <a:rPr lang="en-GB" sz="1400">
                <a:solidFill>
                  <a:srgbClr val="000000"/>
                </a:solidFill>
                <a:highlight>
                  <a:srgbClr val="FFFFFF"/>
                </a:highlight>
                <a:latin typeface="Roboto Mono"/>
                <a:ea typeface="Roboto Mono"/>
                <a:cs typeface="Roboto Mono"/>
                <a:sym typeface="Roboto Mono"/>
              </a:rPr>
              <a:t>0</a:t>
            </a:r>
            <a:r>
              <a:rPr b="0" lang="en-GB" sz="1400">
                <a:solidFill>
                  <a:srgbClr val="000000"/>
                </a:solidFill>
                <a:highlight>
                  <a:srgbClr val="FFFFFF"/>
                </a:highlight>
                <a:latin typeface="Times New Roman"/>
                <a:ea typeface="Times New Roman"/>
                <a:cs typeface="Times New Roman"/>
                <a:sym typeface="Times New Roman"/>
              </a:rPr>
              <a:t> có recall là 1.00, nghĩa là mô hình dự đoán tất cả các mẫu thực sự thuộc lớp </a:t>
            </a:r>
            <a:r>
              <a:rPr lang="en-GB" sz="1400">
                <a:solidFill>
                  <a:srgbClr val="000000"/>
                </a:solidFill>
                <a:highlight>
                  <a:srgbClr val="FFFFFF"/>
                </a:highlight>
                <a:latin typeface="Roboto Mono"/>
                <a:ea typeface="Roboto Mono"/>
                <a:cs typeface="Roboto Mono"/>
                <a:sym typeface="Roboto Mono"/>
              </a:rPr>
              <a:t>0</a:t>
            </a:r>
            <a:r>
              <a:rPr b="0" lang="en-GB" sz="1400">
                <a:solidFill>
                  <a:srgbClr val="000000"/>
                </a:solidFill>
                <a:highlight>
                  <a:srgbClr val="FFFFFF"/>
                </a:highlight>
                <a:latin typeface="Times New Roman"/>
                <a:ea typeface="Times New Roman"/>
                <a:cs typeface="Times New Roman"/>
                <a:sym typeface="Times New Roman"/>
              </a:rPr>
              <a:t> một cách chính xác.</a:t>
            </a:r>
            <a:endParaRPr b="0"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GB" sz="1400">
                <a:solidFill>
                  <a:srgbClr val="000000"/>
                </a:solidFill>
                <a:highlight>
                  <a:srgbClr val="FFFFFF"/>
                </a:highlight>
                <a:latin typeface="Times New Roman"/>
                <a:ea typeface="Times New Roman"/>
                <a:cs typeface="Times New Roman"/>
                <a:sym typeface="Times New Roman"/>
              </a:rPr>
              <a:t>F1-Score</a:t>
            </a:r>
            <a:r>
              <a:rPr b="0" lang="en-GB" sz="1400">
                <a:solidFill>
                  <a:srgbClr val="000000"/>
                </a:solidFill>
                <a:highlight>
                  <a:srgbClr val="FFFFFF"/>
                </a:highlight>
                <a:latin typeface="Times New Roman"/>
                <a:ea typeface="Times New Roman"/>
                <a:cs typeface="Times New Roman"/>
                <a:sym typeface="Times New Roman"/>
              </a:rPr>
              <a:t>: Trung bình điều hòa của precision và recall, là chỉ số cân bằng giữa hai yếu tố này.</a:t>
            </a:r>
            <a:endParaRPr b="0" sz="1400">
              <a:solidFill>
                <a:srgbClr val="000000"/>
              </a:solidFill>
              <a:highlight>
                <a:srgbClr val="FFFFFF"/>
              </a:highlight>
              <a:latin typeface="Times New Roman"/>
              <a:ea typeface="Times New Roman"/>
              <a:cs typeface="Times New Roman"/>
              <a:sym typeface="Times New Roman"/>
            </a:endParaRPr>
          </a:p>
          <a:p>
            <a:pPr indent="-317500" lvl="1" marL="914400" rtl="0" algn="l">
              <a:lnSpc>
                <a:spcPct val="115000"/>
              </a:lnSpc>
              <a:spcBef>
                <a:spcPts val="0"/>
              </a:spcBef>
              <a:spcAft>
                <a:spcPts val="0"/>
              </a:spcAft>
              <a:buClr>
                <a:srgbClr val="000000"/>
              </a:buClr>
              <a:buSzPts val="1400"/>
              <a:buFont typeface="Times New Roman"/>
              <a:buChar char="○"/>
            </a:pPr>
            <a:r>
              <a:rPr b="0" lang="en-GB" sz="1400">
                <a:solidFill>
                  <a:srgbClr val="000000"/>
                </a:solidFill>
                <a:highlight>
                  <a:srgbClr val="FFFFFF"/>
                </a:highlight>
                <a:latin typeface="Times New Roman"/>
                <a:ea typeface="Times New Roman"/>
                <a:cs typeface="Times New Roman"/>
                <a:sym typeface="Times New Roman"/>
              </a:rPr>
              <a:t>Ví dụ, lớp </a:t>
            </a:r>
            <a:r>
              <a:rPr lang="en-GB" sz="1400">
                <a:solidFill>
                  <a:srgbClr val="000000"/>
                </a:solidFill>
                <a:highlight>
                  <a:srgbClr val="FFFFFF"/>
                </a:highlight>
                <a:latin typeface="Roboto Mono"/>
                <a:ea typeface="Roboto Mono"/>
                <a:cs typeface="Roboto Mono"/>
                <a:sym typeface="Roboto Mono"/>
              </a:rPr>
              <a:t>0</a:t>
            </a:r>
            <a:r>
              <a:rPr b="0" lang="en-GB" sz="1400">
                <a:solidFill>
                  <a:srgbClr val="000000"/>
                </a:solidFill>
                <a:highlight>
                  <a:srgbClr val="FFFFFF"/>
                </a:highlight>
                <a:latin typeface="Times New Roman"/>
                <a:ea typeface="Times New Roman"/>
                <a:cs typeface="Times New Roman"/>
                <a:sym typeface="Times New Roman"/>
              </a:rPr>
              <a:t> có f1-score là 0.95.</a:t>
            </a:r>
            <a:endParaRPr b="0"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GB" sz="1400">
                <a:solidFill>
                  <a:srgbClr val="000000"/>
                </a:solidFill>
                <a:highlight>
                  <a:srgbClr val="FFFFFF"/>
                </a:highlight>
                <a:latin typeface="Times New Roman"/>
                <a:ea typeface="Times New Roman"/>
                <a:cs typeface="Times New Roman"/>
                <a:sym typeface="Times New Roman"/>
              </a:rPr>
              <a:t>Support</a:t>
            </a:r>
            <a:r>
              <a:rPr b="0" lang="en-GB" sz="1400">
                <a:solidFill>
                  <a:srgbClr val="000000"/>
                </a:solidFill>
                <a:highlight>
                  <a:srgbClr val="FFFFFF"/>
                </a:highlight>
                <a:latin typeface="Times New Roman"/>
                <a:ea typeface="Times New Roman"/>
                <a:cs typeface="Times New Roman"/>
                <a:sym typeface="Times New Roman"/>
              </a:rPr>
              <a:t>: Số lượng mẫu thực tế thuộc về mỗi lớp trong dữ liệu test.</a:t>
            </a:r>
            <a:endParaRPr b="0" sz="1400">
              <a:solidFill>
                <a:srgbClr val="000000"/>
              </a:solidFill>
              <a:highlight>
                <a:srgbClr val="FFFFFF"/>
              </a:highlight>
              <a:latin typeface="Times New Roman"/>
              <a:ea typeface="Times New Roman"/>
              <a:cs typeface="Times New Roman"/>
              <a:sym typeface="Times New Roman"/>
            </a:endParaRPr>
          </a:p>
          <a:p>
            <a:pPr indent="-317500" lvl="1" marL="914400" rtl="0" algn="l">
              <a:lnSpc>
                <a:spcPct val="115000"/>
              </a:lnSpc>
              <a:spcBef>
                <a:spcPts val="0"/>
              </a:spcBef>
              <a:spcAft>
                <a:spcPts val="0"/>
              </a:spcAft>
              <a:buClr>
                <a:srgbClr val="000000"/>
              </a:buClr>
              <a:buSzPts val="1400"/>
              <a:buFont typeface="Times New Roman"/>
              <a:buChar char="○"/>
            </a:pPr>
            <a:r>
              <a:rPr b="0" lang="en-GB" sz="1400">
                <a:solidFill>
                  <a:srgbClr val="000000"/>
                </a:solidFill>
                <a:highlight>
                  <a:srgbClr val="FFFFFF"/>
                </a:highlight>
                <a:latin typeface="Times New Roman"/>
                <a:ea typeface="Times New Roman"/>
                <a:cs typeface="Times New Roman"/>
                <a:sym typeface="Times New Roman"/>
              </a:rPr>
              <a:t>Ví dụ, lớp </a:t>
            </a:r>
            <a:r>
              <a:rPr lang="en-GB" sz="1400">
                <a:solidFill>
                  <a:srgbClr val="000000"/>
                </a:solidFill>
                <a:highlight>
                  <a:srgbClr val="FFFFFF"/>
                </a:highlight>
                <a:latin typeface="Roboto Mono"/>
                <a:ea typeface="Roboto Mono"/>
                <a:cs typeface="Roboto Mono"/>
                <a:sym typeface="Roboto Mono"/>
              </a:rPr>
              <a:t>0</a:t>
            </a:r>
            <a:r>
              <a:rPr b="0" lang="en-GB" sz="1400">
                <a:solidFill>
                  <a:srgbClr val="000000"/>
                </a:solidFill>
                <a:highlight>
                  <a:srgbClr val="FFFFFF"/>
                </a:highlight>
                <a:latin typeface="Times New Roman"/>
                <a:ea typeface="Times New Roman"/>
                <a:cs typeface="Times New Roman"/>
                <a:sym typeface="Times New Roman"/>
              </a:rPr>
              <a:t> có </a:t>
            </a:r>
            <a:r>
              <a:rPr b="0" lang="en-GB" sz="1400">
                <a:solidFill>
                  <a:srgbClr val="000000"/>
                </a:solidFill>
                <a:highlight>
                  <a:srgbClr val="FFFFFF"/>
                </a:highlight>
                <a:latin typeface="Roboto Mono"/>
                <a:ea typeface="Roboto Mono"/>
                <a:cs typeface="Roboto Mono"/>
                <a:sym typeface="Roboto Mono"/>
              </a:rPr>
              <a:t>support</a:t>
            </a:r>
            <a:r>
              <a:rPr b="0" lang="en-GB" sz="1400">
                <a:solidFill>
                  <a:srgbClr val="000000"/>
                </a:solidFill>
                <a:highlight>
                  <a:srgbClr val="FFFFFF"/>
                </a:highlight>
                <a:latin typeface="Times New Roman"/>
                <a:ea typeface="Times New Roman"/>
                <a:cs typeface="Times New Roman"/>
                <a:sym typeface="Times New Roman"/>
              </a:rPr>
              <a:t> là 2451 mẫu.</a:t>
            </a:r>
            <a:endParaRPr b="0" sz="1400">
              <a:solidFill>
                <a:srgbClr val="000000"/>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GB" sz="1400">
                <a:solidFill>
                  <a:srgbClr val="000000"/>
                </a:solidFill>
                <a:highlight>
                  <a:srgbClr val="FFFFFF"/>
                </a:highlight>
                <a:latin typeface="Times New Roman"/>
                <a:ea typeface="Times New Roman"/>
                <a:cs typeface="Times New Roman"/>
                <a:sym typeface="Times New Roman"/>
              </a:rPr>
              <a:t>Accuracy</a:t>
            </a:r>
            <a:r>
              <a:rPr b="0" lang="en-GB" sz="1400">
                <a:solidFill>
                  <a:srgbClr val="000000"/>
                </a:solidFill>
                <a:highlight>
                  <a:srgbClr val="FFFFFF"/>
                </a:highlight>
                <a:latin typeface="Times New Roman"/>
                <a:ea typeface="Times New Roman"/>
                <a:cs typeface="Times New Roman"/>
                <a:sym typeface="Times New Roman"/>
              </a:rPr>
              <a:t>: Tỷ lệ dự đoán đúng cho toàn bộ tập dữ liệu, ở đây là 91%.</a:t>
            </a:r>
            <a:endParaRPr b="0" sz="1400">
              <a:solidFill>
                <a:srgbClr val="000000"/>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400">
                <a:solidFill>
                  <a:srgbClr val="000000"/>
                </a:solidFill>
                <a:highlight>
                  <a:srgbClr val="FFFFFF"/>
                </a:highlight>
                <a:latin typeface="Times New Roman"/>
                <a:ea typeface="Times New Roman"/>
                <a:cs typeface="Times New Roman"/>
                <a:sym typeface="Times New Roman"/>
              </a:rPr>
              <a:t>Macro avg</a:t>
            </a:r>
            <a:r>
              <a:rPr b="0" lang="en-GB" sz="1400">
                <a:solidFill>
                  <a:srgbClr val="000000"/>
                </a:solidFill>
                <a:highlight>
                  <a:srgbClr val="FFFFFF"/>
                </a:highlight>
                <a:latin typeface="Times New Roman"/>
                <a:ea typeface="Times New Roman"/>
                <a:cs typeface="Times New Roman"/>
                <a:sym typeface="Times New Roman"/>
              </a:rPr>
              <a:t>: Trung bình cộng của precision, recall, và f1-score cho tất cả các lớp mà không quan tâm đến số lượng mẫu của mỗi lớp.</a:t>
            </a:r>
            <a:endParaRPr b="0" sz="1400">
              <a:solidFill>
                <a:srgbClr val="000000"/>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400">
                <a:solidFill>
                  <a:srgbClr val="000000"/>
                </a:solidFill>
                <a:highlight>
                  <a:srgbClr val="FFFFFF"/>
                </a:highlight>
                <a:latin typeface="Times New Roman"/>
                <a:ea typeface="Times New Roman"/>
                <a:cs typeface="Times New Roman"/>
                <a:sym typeface="Times New Roman"/>
              </a:rPr>
              <a:t>Weighted avg</a:t>
            </a:r>
            <a:r>
              <a:rPr b="0" lang="en-GB" sz="1400">
                <a:solidFill>
                  <a:srgbClr val="000000"/>
                </a:solidFill>
                <a:highlight>
                  <a:srgbClr val="FFFFFF"/>
                </a:highlight>
                <a:latin typeface="Times New Roman"/>
                <a:ea typeface="Times New Roman"/>
                <a:cs typeface="Times New Roman"/>
                <a:sym typeface="Times New Roman"/>
              </a:rPr>
              <a:t>: Trung bình cộng có trọng số của precision, recall, và f1-score, có tính đến số lượng mẫu của mỗi lớp.</a:t>
            </a:r>
            <a:endParaRPr b="0" sz="1400">
              <a:solidFill>
                <a:srgbClr val="000000"/>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0" sz="140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1"/>
          <p:cNvSpPr txBox="1"/>
          <p:nvPr>
            <p:ph type="title"/>
          </p:nvPr>
        </p:nvSpPr>
        <p:spPr>
          <a:xfrm>
            <a:off x="265725" y="0"/>
            <a:ext cx="8612700" cy="105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a:solidFill>
                  <a:srgbClr val="000000"/>
                </a:solidFill>
                <a:highlight>
                  <a:srgbClr val="FFFFFF"/>
                </a:highlight>
                <a:latin typeface="Times New Roman"/>
                <a:ea typeface="Times New Roman"/>
                <a:cs typeface="Times New Roman"/>
                <a:sym typeface="Times New Roman"/>
              </a:rPr>
              <a:t>So sánh</a:t>
            </a:r>
            <a:endParaRPr sz="16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b="0" lang="en-GB" sz="1400">
                <a:solidFill>
                  <a:srgbClr val="000000"/>
                </a:solidFill>
                <a:highlight>
                  <a:srgbClr val="FFFFFF"/>
                </a:highlight>
                <a:latin typeface="Times New Roman"/>
                <a:ea typeface="Times New Roman"/>
                <a:cs typeface="Times New Roman"/>
                <a:sym typeface="Times New Roman"/>
              </a:rPr>
              <a:t>Sử dụng thư viện sklearn hàm GaussianNB để so sánh kết quả</a:t>
            </a:r>
            <a:endParaRPr b="0"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b="0" lang="en-GB" sz="1400">
                <a:solidFill>
                  <a:srgbClr val="000000"/>
                </a:solidFill>
                <a:highlight>
                  <a:srgbClr val="FFFFFF"/>
                </a:highlight>
                <a:latin typeface="Times New Roman"/>
                <a:ea typeface="Times New Roman"/>
                <a:cs typeface="Times New Roman"/>
                <a:sym typeface="Times New Roman"/>
              </a:rPr>
              <a:t>Công thức tính xác suất của Gaussian Naive Bayes</a:t>
            </a:r>
            <a:endParaRPr b="0" sz="1400">
              <a:solidFill>
                <a:srgbClr val="000000"/>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0" sz="1600">
              <a:solidFill>
                <a:srgbClr val="000000"/>
              </a:solidFill>
              <a:highlight>
                <a:srgbClr val="FFFFFF"/>
              </a:highlight>
              <a:latin typeface="Times New Roman"/>
              <a:ea typeface="Times New Roman"/>
              <a:cs typeface="Times New Roman"/>
              <a:sym typeface="Times New Roman"/>
            </a:endParaRPr>
          </a:p>
        </p:txBody>
      </p:sp>
      <p:pic>
        <p:nvPicPr>
          <p:cNvPr id="652" name="Google Shape;652;p61"/>
          <p:cNvPicPr preferRelativeResize="0"/>
          <p:nvPr/>
        </p:nvPicPr>
        <p:blipFill>
          <a:blip r:embed="rId3">
            <a:alphaModFix/>
          </a:blip>
          <a:stretch>
            <a:fillRect/>
          </a:stretch>
        </p:blipFill>
        <p:spPr>
          <a:xfrm>
            <a:off x="1450800" y="1050900"/>
            <a:ext cx="5477816" cy="1050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2"/>
          <p:cNvSpPr txBox="1"/>
          <p:nvPr>
            <p:ph type="title"/>
          </p:nvPr>
        </p:nvSpPr>
        <p:spPr>
          <a:xfrm>
            <a:off x="265725" y="0"/>
            <a:ext cx="8612700" cy="391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a:solidFill>
                  <a:srgbClr val="000000"/>
                </a:solidFill>
                <a:highlight>
                  <a:srgbClr val="FFFFFF"/>
                </a:highlight>
                <a:latin typeface="Times New Roman"/>
                <a:ea typeface="Times New Roman"/>
                <a:cs typeface="Times New Roman"/>
                <a:sym typeface="Times New Roman"/>
              </a:rPr>
              <a:t>S</a:t>
            </a:r>
            <a:r>
              <a:rPr lang="en-GB" sz="1600">
                <a:solidFill>
                  <a:srgbClr val="000000"/>
                </a:solidFill>
                <a:highlight>
                  <a:srgbClr val="FFFFFF"/>
                </a:highlight>
                <a:latin typeface="Times New Roman"/>
                <a:ea typeface="Times New Roman"/>
                <a:cs typeface="Times New Roman"/>
                <a:sym typeface="Times New Roman"/>
              </a:rPr>
              <a:t>ử dụng thư viện</a:t>
            </a:r>
            <a:endParaRPr b="0" sz="1400">
              <a:solidFill>
                <a:srgbClr val="000000"/>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0" sz="1600">
              <a:solidFill>
                <a:srgbClr val="000000"/>
              </a:solidFill>
              <a:highlight>
                <a:srgbClr val="FFFFFF"/>
              </a:highlight>
              <a:latin typeface="Times New Roman"/>
              <a:ea typeface="Times New Roman"/>
              <a:cs typeface="Times New Roman"/>
              <a:sym typeface="Times New Roman"/>
            </a:endParaRPr>
          </a:p>
        </p:txBody>
      </p:sp>
      <p:pic>
        <p:nvPicPr>
          <p:cNvPr id="658" name="Google Shape;658;p62"/>
          <p:cNvPicPr preferRelativeResize="0"/>
          <p:nvPr/>
        </p:nvPicPr>
        <p:blipFill>
          <a:blip r:embed="rId3">
            <a:alphaModFix/>
          </a:blip>
          <a:stretch>
            <a:fillRect/>
          </a:stretch>
        </p:blipFill>
        <p:spPr>
          <a:xfrm>
            <a:off x="322175" y="452025"/>
            <a:ext cx="5772150" cy="1590675"/>
          </a:xfrm>
          <a:prstGeom prst="rect">
            <a:avLst/>
          </a:prstGeom>
          <a:noFill/>
          <a:ln>
            <a:noFill/>
          </a:ln>
        </p:spPr>
      </p:pic>
      <p:pic>
        <p:nvPicPr>
          <p:cNvPr id="659" name="Google Shape;659;p62"/>
          <p:cNvPicPr preferRelativeResize="0"/>
          <p:nvPr/>
        </p:nvPicPr>
        <p:blipFill>
          <a:blip r:embed="rId4">
            <a:alphaModFix/>
          </a:blip>
          <a:stretch>
            <a:fillRect/>
          </a:stretch>
        </p:blipFill>
        <p:spPr>
          <a:xfrm>
            <a:off x="322175" y="2571750"/>
            <a:ext cx="4895850" cy="1809750"/>
          </a:xfrm>
          <a:prstGeom prst="rect">
            <a:avLst/>
          </a:prstGeom>
          <a:noFill/>
          <a:ln>
            <a:noFill/>
          </a:ln>
        </p:spPr>
      </p:pic>
      <p:sp>
        <p:nvSpPr>
          <p:cNvPr id="660" name="Google Shape;660;p62"/>
          <p:cNvSpPr txBox="1"/>
          <p:nvPr>
            <p:ph type="title"/>
          </p:nvPr>
        </p:nvSpPr>
        <p:spPr>
          <a:xfrm>
            <a:off x="322175" y="2042700"/>
            <a:ext cx="8612700" cy="391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a:solidFill>
                  <a:srgbClr val="000000"/>
                </a:solidFill>
                <a:highlight>
                  <a:srgbClr val="FFFFFF"/>
                </a:highlight>
                <a:latin typeface="Times New Roman"/>
                <a:ea typeface="Times New Roman"/>
                <a:cs typeface="Times New Roman"/>
                <a:sym typeface="Times New Roman"/>
              </a:rPr>
              <a:t>Chạy mô hình </a:t>
            </a:r>
            <a:endParaRPr b="0" sz="160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3"/>
          <p:cNvSpPr txBox="1"/>
          <p:nvPr>
            <p:ph type="title"/>
          </p:nvPr>
        </p:nvSpPr>
        <p:spPr>
          <a:xfrm>
            <a:off x="265725" y="0"/>
            <a:ext cx="8612700" cy="391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a:solidFill>
                  <a:srgbClr val="000000"/>
                </a:solidFill>
                <a:highlight>
                  <a:srgbClr val="FFFFFF"/>
                </a:highlight>
                <a:latin typeface="Times New Roman"/>
                <a:ea typeface="Times New Roman"/>
                <a:cs typeface="Times New Roman"/>
                <a:sym typeface="Times New Roman"/>
              </a:rPr>
              <a:t>Xem độ chính xác</a:t>
            </a:r>
            <a:endParaRPr b="0" sz="1600">
              <a:solidFill>
                <a:srgbClr val="000000"/>
              </a:solidFill>
              <a:highlight>
                <a:srgbClr val="FFFFFF"/>
              </a:highlight>
              <a:latin typeface="Times New Roman"/>
              <a:ea typeface="Times New Roman"/>
              <a:cs typeface="Times New Roman"/>
              <a:sym typeface="Times New Roman"/>
            </a:endParaRPr>
          </a:p>
        </p:txBody>
      </p:sp>
      <p:pic>
        <p:nvPicPr>
          <p:cNvPr id="666" name="Google Shape;666;p63"/>
          <p:cNvPicPr preferRelativeResize="0"/>
          <p:nvPr/>
        </p:nvPicPr>
        <p:blipFill rotWithShape="1">
          <a:blip r:embed="rId3">
            <a:alphaModFix/>
          </a:blip>
          <a:srcRect b="47115" l="0" r="0" t="0"/>
          <a:stretch/>
        </p:blipFill>
        <p:spPr>
          <a:xfrm>
            <a:off x="864075" y="391800"/>
            <a:ext cx="5772150" cy="569200"/>
          </a:xfrm>
          <a:prstGeom prst="rect">
            <a:avLst/>
          </a:prstGeom>
          <a:noFill/>
          <a:ln>
            <a:noFill/>
          </a:ln>
        </p:spPr>
      </p:pic>
      <p:pic>
        <p:nvPicPr>
          <p:cNvPr id="667" name="Google Shape;667;p63"/>
          <p:cNvPicPr preferRelativeResize="0"/>
          <p:nvPr/>
        </p:nvPicPr>
        <p:blipFill rotWithShape="1">
          <a:blip r:embed="rId4">
            <a:alphaModFix/>
          </a:blip>
          <a:srcRect b="89304" l="0" r="0" t="0"/>
          <a:stretch/>
        </p:blipFill>
        <p:spPr>
          <a:xfrm>
            <a:off x="864075" y="1643100"/>
            <a:ext cx="5772150" cy="306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9"/>
          <p:cNvSpPr txBox="1"/>
          <p:nvPr>
            <p:ph type="title"/>
          </p:nvPr>
        </p:nvSpPr>
        <p:spPr>
          <a:xfrm>
            <a:off x="582975" y="381000"/>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Xử lý dữ liệu</a:t>
            </a:r>
            <a:endParaRPr b="1" sz="1900"/>
          </a:p>
        </p:txBody>
      </p:sp>
      <p:pic>
        <p:nvPicPr>
          <p:cNvPr id="342" name="Google Shape;342;p19"/>
          <p:cNvPicPr preferRelativeResize="0"/>
          <p:nvPr/>
        </p:nvPicPr>
        <p:blipFill>
          <a:blip r:embed="rId3">
            <a:alphaModFix/>
          </a:blip>
          <a:stretch>
            <a:fillRect/>
          </a:stretch>
        </p:blipFill>
        <p:spPr>
          <a:xfrm>
            <a:off x="2176463" y="1206303"/>
            <a:ext cx="4962125" cy="1311400"/>
          </a:xfrm>
          <a:prstGeom prst="rect">
            <a:avLst/>
          </a:prstGeom>
          <a:noFill/>
          <a:ln>
            <a:noFill/>
          </a:ln>
        </p:spPr>
      </p:pic>
      <p:sp>
        <p:nvSpPr>
          <p:cNvPr id="343" name="Google Shape;343;p19"/>
          <p:cNvSpPr txBox="1"/>
          <p:nvPr/>
        </p:nvSpPr>
        <p:spPr>
          <a:xfrm>
            <a:off x="941550" y="663600"/>
            <a:ext cx="8267100" cy="431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Sử dụng hàm train_test_split để phân chia tập dữ liệu X, Y ban đầu thành 2 tập train và test</a:t>
            </a:r>
            <a:endParaRPr sz="1600">
              <a:latin typeface="Times New Roman"/>
              <a:ea typeface="Times New Roman"/>
              <a:cs typeface="Times New Roman"/>
              <a:sym typeface="Times New Roman"/>
            </a:endParaRPr>
          </a:p>
        </p:txBody>
      </p:sp>
      <p:sp>
        <p:nvSpPr>
          <p:cNvPr id="344" name="Google Shape;344;p19"/>
          <p:cNvSpPr txBox="1"/>
          <p:nvPr/>
        </p:nvSpPr>
        <p:spPr>
          <a:xfrm>
            <a:off x="582975" y="2524775"/>
            <a:ext cx="5158500" cy="431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Gán lại các giá trị từ dataframe</a:t>
            </a:r>
            <a:endParaRPr sz="1600"/>
          </a:p>
        </p:txBody>
      </p:sp>
      <p:pic>
        <p:nvPicPr>
          <p:cNvPr id="345" name="Google Shape;345;p19"/>
          <p:cNvPicPr preferRelativeResize="0"/>
          <p:nvPr/>
        </p:nvPicPr>
        <p:blipFill rotWithShape="1">
          <a:blip r:embed="rId4">
            <a:alphaModFix/>
          </a:blip>
          <a:srcRect b="23189" l="0" r="0" t="0"/>
          <a:stretch/>
        </p:blipFill>
        <p:spPr>
          <a:xfrm>
            <a:off x="3164125" y="3123575"/>
            <a:ext cx="3243875" cy="13114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4"/>
          <p:cNvSpPr txBox="1"/>
          <p:nvPr>
            <p:ph type="title"/>
          </p:nvPr>
        </p:nvSpPr>
        <p:spPr>
          <a:xfrm>
            <a:off x="265725" y="0"/>
            <a:ext cx="8612700" cy="391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a:solidFill>
                  <a:srgbClr val="000000"/>
                </a:solidFill>
                <a:highlight>
                  <a:srgbClr val="FFFFFF"/>
                </a:highlight>
                <a:latin typeface="Times New Roman"/>
                <a:ea typeface="Times New Roman"/>
                <a:cs typeface="Times New Roman"/>
                <a:sym typeface="Times New Roman"/>
              </a:rPr>
              <a:t>So Sánh thời gian chạy</a:t>
            </a:r>
            <a:endParaRPr b="0" sz="1600">
              <a:solidFill>
                <a:srgbClr val="000000"/>
              </a:solidFill>
              <a:highlight>
                <a:srgbClr val="FFFFFF"/>
              </a:highlight>
              <a:latin typeface="Times New Roman"/>
              <a:ea typeface="Times New Roman"/>
              <a:cs typeface="Times New Roman"/>
              <a:sym typeface="Times New Roman"/>
            </a:endParaRPr>
          </a:p>
        </p:txBody>
      </p:sp>
      <p:pic>
        <p:nvPicPr>
          <p:cNvPr id="673" name="Google Shape;673;p64"/>
          <p:cNvPicPr preferRelativeResize="0"/>
          <p:nvPr/>
        </p:nvPicPr>
        <p:blipFill>
          <a:blip r:embed="rId3">
            <a:alphaModFix/>
          </a:blip>
          <a:stretch>
            <a:fillRect/>
          </a:stretch>
        </p:blipFill>
        <p:spPr>
          <a:xfrm>
            <a:off x="981375" y="701700"/>
            <a:ext cx="6238875" cy="1038225"/>
          </a:xfrm>
          <a:prstGeom prst="rect">
            <a:avLst/>
          </a:prstGeom>
          <a:noFill/>
          <a:ln>
            <a:noFill/>
          </a:ln>
        </p:spPr>
      </p:pic>
      <p:pic>
        <p:nvPicPr>
          <p:cNvPr id="674" name="Google Shape;674;p64"/>
          <p:cNvPicPr preferRelativeResize="0"/>
          <p:nvPr/>
        </p:nvPicPr>
        <p:blipFill>
          <a:blip r:embed="rId4">
            <a:alphaModFix/>
          </a:blip>
          <a:stretch>
            <a:fillRect/>
          </a:stretch>
        </p:blipFill>
        <p:spPr>
          <a:xfrm>
            <a:off x="990900" y="2252325"/>
            <a:ext cx="6219825" cy="4381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65"/>
          <p:cNvSpPr txBox="1"/>
          <p:nvPr>
            <p:ph type="title"/>
          </p:nvPr>
        </p:nvSpPr>
        <p:spPr>
          <a:xfrm>
            <a:off x="1056750" y="1910700"/>
            <a:ext cx="7030500" cy="999300"/>
          </a:xfrm>
          <a:prstGeom prst="rect">
            <a:avLst/>
          </a:prstGeom>
        </p:spPr>
        <p:txBody>
          <a:bodyPr anchorCtr="0" anchor="ctr" bIns="91425" lIns="91425" spcFirstLastPara="1" rIns="91425" wrap="square" tIns="91425">
            <a:noAutofit/>
          </a:bodyPr>
          <a:lstStyle/>
          <a:p>
            <a:pPr indent="0" lvl="0" marL="0" rtl="0" algn="ctr">
              <a:spcBef>
                <a:spcPts val="300"/>
              </a:spcBef>
              <a:spcAft>
                <a:spcPts val="0"/>
              </a:spcAft>
              <a:buSzPts val="990"/>
              <a:buNone/>
            </a:pPr>
            <a:r>
              <a:rPr lang="en-GB" sz="2820">
                <a:highlight>
                  <a:srgbClr val="FFFFFF"/>
                </a:highlight>
                <a:uFill>
                  <a:noFill/>
                </a:uFill>
                <a:hlinkClick r:id="rId3"/>
              </a:rPr>
              <a:t>Tiền xử lý dữ liệu</a:t>
            </a:r>
            <a:endParaRPr sz="2820"/>
          </a:p>
          <a:p>
            <a:pPr indent="0" lvl="0" marL="0" rtl="0" algn="ctr">
              <a:spcBef>
                <a:spcPts val="300"/>
              </a:spcBef>
              <a:spcAft>
                <a:spcPts val="0"/>
              </a:spcAft>
              <a:buSzPts val="990"/>
              <a:buNone/>
            </a:pPr>
            <a:r>
              <a:rPr lang="en-GB" sz="2820">
                <a:highlight>
                  <a:srgbClr val="FFFFFF"/>
                </a:highlight>
                <a:uFill>
                  <a:noFill/>
                </a:uFill>
                <a:hlinkClick r:id="rId4"/>
              </a:rPr>
              <a:t>Preprocessing data</a:t>
            </a:r>
            <a:endParaRPr sz="282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6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Đổi cột sang kiểu số và loại bỏ các dữ liệu thiếu hoặc không hợp lệ</a:t>
            </a:r>
            <a:endParaRPr/>
          </a:p>
        </p:txBody>
      </p:sp>
      <p:sp>
        <p:nvSpPr>
          <p:cNvPr id="685" name="Google Shape;685;p66"/>
          <p:cNvSpPr txBox="1"/>
          <p:nvPr>
            <p:ph idx="1" type="body"/>
          </p:nvPr>
        </p:nvSpPr>
        <p:spPr>
          <a:xfrm>
            <a:off x="117650" y="1432050"/>
            <a:ext cx="9537300" cy="1581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GB" sz="1500"/>
              <a:t>appy() </a:t>
            </a:r>
            <a:r>
              <a:rPr lang="en-GB" sz="1500"/>
              <a:t>để lưu những thay đổi vào data frame hiện tại, những thay đổi phụ thuộc vào hàm số truyền vào.</a:t>
            </a:r>
            <a:endParaRPr sz="1500"/>
          </a:p>
          <a:p>
            <a:pPr indent="-323850" lvl="0" marL="457200" rtl="0" algn="l">
              <a:lnSpc>
                <a:spcPct val="95000"/>
              </a:lnSpc>
              <a:spcBef>
                <a:spcPts val="1200"/>
              </a:spcBef>
              <a:spcAft>
                <a:spcPts val="0"/>
              </a:spcAft>
              <a:buSzPts val="1500"/>
              <a:buChar char="●"/>
            </a:pPr>
            <a:r>
              <a:rPr b="1" lang="en-GB" sz="1500"/>
              <a:t>Pd.to_numeric: </a:t>
            </a:r>
            <a:r>
              <a:rPr lang="en-GB" sz="1500"/>
              <a:t>chuyển những cột đã chọn sang kiểu số</a:t>
            </a:r>
            <a:endParaRPr sz="1500"/>
          </a:p>
          <a:p>
            <a:pPr indent="-323850" lvl="0" marL="457200" rtl="0" algn="l">
              <a:lnSpc>
                <a:spcPct val="95000"/>
              </a:lnSpc>
              <a:spcBef>
                <a:spcPts val="0"/>
              </a:spcBef>
              <a:spcAft>
                <a:spcPts val="0"/>
              </a:spcAft>
              <a:buSzPts val="1500"/>
              <a:buChar char="●"/>
            </a:pPr>
            <a:r>
              <a:rPr b="1" lang="en-GB" sz="1500"/>
              <a:t>errors=’coerce’: </a:t>
            </a:r>
            <a:r>
              <a:rPr lang="en-GB" sz="1500"/>
              <a:t>đổi những giá trị không phải số thành NaN</a:t>
            </a:r>
            <a:endParaRPr sz="1500"/>
          </a:p>
          <a:p>
            <a:pPr indent="0" lvl="0" marL="0" rtl="0" algn="l">
              <a:lnSpc>
                <a:spcPct val="95000"/>
              </a:lnSpc>
              <a:spcBef>
                <a:spcPts val="1200"/>
              </a:spcBef>
              <a:spcAft>
                <a:spcPts val="0"/>
              </a:spcAft>
              <a:buNone/>
            </a:pPr>
            <a:r>
              <a:rPr b="1" lang="en-GB" sz="1500"/>
              <a:t>r</a:t>
            </a:r>
            <a:r>
              <a:rPr b="1" lang="en-GB" sz="1500"/>
              <a:t>eplace () </a:t>
            </a:r>
            <a:r>
              <a:rPr lang="en-GB" sz="1500"/>
              <a:t>và </a:t>
            </a:r>
            <a:r>
              <a:rPr b="1" lang="en-GB" sz="1500"/>
              <a:t>np.nan </a:t>
            </a:r>
            <a:r>
              <a:rPr lang="en-GB" sz="1500"/>
              <a:t>để đổi những giá trị ‘?’ thành NaN</a:t>
            </a:r>
            <a:endParaRPr sz="1500"/>
          </a:p>
          <a:p>
            <a:pPr indent="0" lvl="0" marL="0" rtl="0" algn="l">
              <a:lnSpc>
                <a:spcPct val="95000"/>
              </a:lnSpc>
              <a:spcBef>
                <a:spcPts val="1200"/>
              </a:spcBef>
              <a:spcAft>
                <a:spcPts val="1200"/>
              </a:spcAft>
              <a:buNone/>
            </a:pPr>
            <a:r>
              <a:rPr b="1" lang="en-GB" sz="1500"/>
              <a:t>dropna() </a:t>
            </a:r>
            <a:r>
              <a:rPr lang="en-GB" sz="1500"/>
              <a:t>loại bỏ những giá trị NaN</a:t>
            </a:r>
            <a:endParaRPr sz="1500"/>
          </a:p>
        </p:txBody>
      </p:sp>
      <p:pic>
        <p:nvPicPr>
          <p:cNvPr id="686" name="Google Shape;686;p66"/>
          <p:cNvPicPr preferRelativeResize="0"/>
          <p:nvPr/>
        </p:nvPicPr>
        <p:blipFill rotWithShape="1">
          <a:blip r:embed="rId3">
            <a:alphaModFix/>
          </a:blip>
          <a:srcRect b="0" l="0" r="0" t="0"/>
          <a:stretch/>
        </p:blipFill>
        <p:spPr>
          <a:xfrm>
            <a:off x="0" y="3129281"/>
            <a:ext cx="9144000" cy="209493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6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Tính phương sai của dữ liệu</a:t>
            </a:r>
            <a:endParaRPr/>
          </a:p>
        </p:txBody>
      </p:sp>
      <p:sp>
        <p:nvSpPr>
          <p:cNvPr id="692" name="Google Shape;692;p67"/>
          <p:cNvSpPr txBox="1"/>
          <p:nvPr>
            <p:ph idx="1" type="body"/>
          </p:nvPr>
        </p:nvSpPr>
        <p:spPr>
          <a:xfrm>
            <a:off x="352238" y="1517200"/>
            <a:ext cx="8601000" cy="92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500"/>
              <a:t>Hàm </a:t>
            </a:r>
            <a:r>
              <a:rPr b="1" lang="en-GB" sz="1500"/>
              <a:t>var() </a:t>
            </a:r>
            <a:r>
              <a:rPr lang="en-GB" sz="1500"/>
              <a:t>để tính phương sai cho những cột dữ liệu đã chọn.</a:t>
            </a:r>
            <a:endParaRPr sz="1500"/>
          </a:p>
          <a:p>
            <a:pPr indent="0" lvl="0" marL="0" rtl="0" algn="l">
              <a:spcBef>
                <a:spcPts val="1200"/>
              </a:spcBef>
              <a:spcAft>
                <a:spcPts val="1200"/>
              </a:spcAft>
              <a:buNone/>
            </a:pPr>
            <a:r>
              <a:rPr lang="en-GB" sz="1500"/>
              <a:t>Kết quả trả về là một mảng chứa độ lệch của các giá trị trong cột đối với giá trị trung bình của cột.</a:t>
            </a:r>
            <a:endParaRPr sz="1500"/>
          </a:p>
        </p:txBody>
      </p:sp>
      <p:pic>
        <p:nvPicPr>
          <p:cNvPr id="693" name="Google Shape;693;p67"/>
          <p:cNvPicPr preferRelativeResize="0"/>
          <p:nvPr/>
        </p:nvPicPr>
        <p:blipFill>
          <a:blip r:embed="rId3">
            <a:alphaModFix/>
          </a:blip>
          <a:stretch>
            <a:fillRect/>
          </a:stretch>
        </p:blipFill>
        <p:spPr>
          <a:xfrm>
            <a:off x="352188" y="2910638"/>
            <a:ext cx="8601075" cy="20669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6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Chuẩn hóa theo Min-Max</a:t>
            </a:r>
            <a:endParaRPr/>
          </a:p>
        </p:txBody>
      </p:sp>
      <p:sp>
        <p:nvSpPr>
          <p:cNvPr id="699" name="Google Shape;699;p68"/>
          <p:cNvSpPr txBox="1"/>
          <p:nvPr>
            <p:ph idx="1" type="body"/>
          </p:nvPr>
        </p:nvSpPr>
        <p:spPr>
          <a:xfrm>
            <a:off x="405950" y="1381675"/>
            <a:ext cx="8061300" cy="687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sz="1500"/>
              <a:t>Là một phương pháp chuẩn hóa đơn giản nhất, dùng để chuẩn hóa dữ liệu về một khoảng xác định, thường là từ 0 → 1 hoặc -1→1</a:t>
            </a:r>
            <a:endParaRPr sz="1500"/>
          </a:p>
        </p:txBody>
      </p:sp>
      <p:pic>
        <p:nvPicPr>
          <p:cNvPr id="700" name="Google Shape;700;p68"/>
          <p:cNvPicPr preferRelativeResize="0"/>
          <p:nvPr/>
        </p:nvPicPr>
        <p:blipFill>
          <a:blip r:embed="rId3">
            <a:alphaModFix/>
          </a:blip>
          <a:stretch>
            <a:fillRect/>
          </a:stretch>
        </p:blipFill>
        <p:spPr>
          <a:xfrm>
            <a:off x="0" y="1966407"/>
            <a:ext cx="9144000" cy="317708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Chuẩn hóa theo Min-Max</a:t>
            </a:r>
            <a:endParaRPr sz="2500"/>
          </a:p>
        </p:txBody>
      </p:sp>
      <p:sp>
        <p:nvSpPr>
          <p:cNvPr id="706" name="Google Shape;706;p6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07" name="Google Shape;707;p69"/>
          <p:cNvPicPr preferRelativeResize="0"/>
          <p:nvPr/>
        </p:nvPicPr>
        <p:blipFill>
          <a:blip r:embed="rId3">
            <a:alphaModFix/>
          </a:blip>
          <a:stretch>
            <a:fillRect/>
          </a:stretch>
        </p:blipFill>
        <p:spPr>
          <a:xfrm>
            <a:off x="807363" y="1684775"/>
            <a:ext cx="7229475" cy="26860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7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Chuẩn hóa Z-score</a:t>
            </a:r>
            <a:endParaRPr sz="2500"/>
          </a:p>
        </p:txBody>
      </p:sp>
      <p:sp>
        <p:nvSpPr>
          <p:cNvPr id="713" name="Google Shape;713;p70"/>
          <p:cNvSpPr txBox="1"/>
          <p:nvPr>
            <p:ph idx="1" type="body"/>
          </p:nvPr>
        </p:nvSpPr>
        <p:spPr>
          <a:xfrm>
            <a:off x="636575" y="1328250"/>
            <a:ext cx="7438500" cy="1243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sz="1500"/>
              <a:t>Z-score Scaling (Standardization) là phương pháp chuẩn hóa để đưa dữ liệu về dạng phân phối chuẩn với trung bình là 0 và độ lệch chuẩn là 1.</a:t>
            </a:r>
            <a:endParaRPr sz="1500"/>
          </a:p>
          <a:p>
            <a:pPr indent="0" lvl="0" marL="0" rtl="0" algn="l">
              <a:spcBef>
                <a:spcPts val="1200"/>
              </a:spcBef>
              <a:spcAft>
                <a:spcPts val="1200"/>
              </a:spcAft>
              <a:buNone/>
            </a:pPr>
            <a:r>
              <a:rPr lang="en-GB" sz="1500"/>
              <a:t>Mục đích:  Z-score giúp so sánh các biến có thang đo khác nhau, giúp nhận diện các giá trị ngoại lệ (outliers), vì những giá trị nằm ngoài khoảng [-3, 3] có thể là ngoại lệ.</a:t>
            </a:r>
            <a:endParaRPr sz="1500"/>
          </a:p>
        </p:txBody>
      </p:sp>
      <p:pic>
        <p:nvPicPr>
          <p:cNvPr id="714" name="Google Shape;714;p70"/>
          <p:cNvPicPr preferRelativeResize="0"/>
          <p:nvPr/>
        </p:nvPicPr>
        <p:blipFill>
          <a:blip r:embed="rId3">
            <a:alphaModFix/>
          </a:blip>
          <a:stretch>
            <a:fillRect/>
          </a:stretch>
        </p:blipFill>
        <p:spPr>
          <a:xfrm>
            <a:off x="80750" y="2621787"/>
            <a:ext cx="9143999" cy="211417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7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Chuẩn hóa Z-score</a:t>
            </a:r>
            <a:endParaRPr/>
          </a:p>
          <a:p>
            <a:pPr indent="0" lvl="0" marL="0" rtl="0" algn="l">
              <a:spcBef>
                <a:spcPts val="0"/>
              </a:spcBef>
              <a:spcAft>
                <a:spcPts val="0"/>
              </a:spcAft>
              <a:buNone/>
            </a:pPr>
            <a:r>
              <a:t/>
            </a:r>
            <a:endParaRPr/>
          </a:p>
        </p:txBody>
      </p:sp>
      <p:sp>
        <p:nvSpPr>
          <p:cNvPr id="720" name="Google Shape;720;p71"/>
          <p:cNvSpPr txBox="1"/>
          <p:nvPr>
            <p:ph idx="1" type="body"/>
          </p:nvPr>
        </p:nvSpPr>
        <p:spPr>
          <a:xfrm>
            <a:off x="557200" y="1597875"/>
            <a:ext cx="7777200" cy="999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sz="1500"/>
              <a:t>Hàm mean() </a:t>
            </a:r>
            <a:r>
              <a:rPr lang="en-GB" sz="1500"/>
              <a:t>để tính giá trị trung bình và h</a:t>
            </a:r>
            <a:r>
              <a:rPr lang="en-GB" sz="1500"/>
              <a:t>àm </a:t>
            </a:r>
            <a:r>
              <a:rPr b="1" lang="en-GB" sz="1500"/>
              <a:t>std()</a:t>
            </a:r>
            <a:r>
              <a:rPr lang="en-GB" sz="1500"/>
              <a:t> để tính độ lệch chuẩn </a:t>
            </a:r>
            <a:r>
              <a:rPr lang="en-GB" sz="1500"/>
              <a:t>của từng cột dữ liệu.</a:t>
            </a:r>
            <a:endParaRPr sz="1500"/>
          </a:p>
          <a:p>
            <a:pPr indent="0" lvl="0" marL="0" rtl="0" algn="l">
              <a:spcBef>
                <a:spcPts val="1200"/>
              </a:spcBef>
              <a:spcAft>
                <a:spcPts val="1200"/>
              </a:spcAft>
              <a:buNone/>
            </a:pPr>
            <a:r>
              <a:rPr lang="en-GB" sz="1500"/>
              <a:t>Kết quả của hàm là data frame chứa dữ liệu đã chuẩn hóa.</a:t>
            </a:r>
            <a:endParaRPr sz="1500"/>
          </a:p>
        </p:txBody>
      </p:sp>
      <p:pic>
        <p:nvPicPr>
          <p:cNvPr id="721" name="Google Shape;721;p71"/>
          <p:cNvPicPr preferRelativeResize="0"/>
          <p:nvPr/>
        </p:nvPicPr>
        <p:blipFill>
          <a:blip r:embed="rId3">
            <a:alphaModFix/>
          </a:blip>
          <a:stretch>
            <a:fillRect/>
          </a:stretch>
        </p:blipFill>
        <p:spPr>
          <a:xfrm>
            <a:off x="557200" y="2797325"/>
            <a:ext cx="8029575" cy="22098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7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Chuẩn hóa theo Min-Max bằng thư viện sklearn</a:t>
            </a:r>
            <a:endParaRPr/>
          </a:p>
        </p:txBody>
      </p:sp>
      <p:sp>
        <p:nvSpPr>
          <p:cNvPr id="727" name="Google Shape;727;p72"/>
          <p:cNvSpPr txBox="1"/>
          <p:nvPr>
            <p:ph idx="1" type="body"/>
          </p:nvPr>
        </p:nvSpPr>
        <p:spPr>
          <a:xfrm>
            <a:off x="313675" y="1990050"/>
            <a:ext cx="8020500" cy="747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500"/>
              <a:t>Khởi tạo đối tượng MinMaxScaler của sklearn và đặt giá trị chuẩn hóa trọng khoảng [0,100]</a:t>
            </a:r>
            <a:endParaRPr sz="1500"/>
          </a:p>
        </p:txBody>
      </p:sp>
      <p:pic>
        <p:nvPicPr>
          <p:cNvPr id="728" name="Google Shape;728;p72"/>
          <p:cNvPicPr preferRelativeResize="0"/>
          <p:nvPr/>
        </p:nvPicPr>
        <p:blipFill>
          <a:blip r:embed="rId3">
            <a:alphaModFix/>
          </a:blip>
          <a:stretch>
            <a:fillRect/>
          </a:stretch>
        </p:blipFill>
        <p:spPr>
          <a:xfrm>
            <a:off x="163925" y="2847814"/>
            <a:ext cx="9143999" cy="164407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7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Chuẩn hóa theo Min-Max bằng thư viện sklearn</a:t>
            </a:r>
            <a:endParaRPr/>
          </a:p>
          <a:p>
            <a:pPr indent="0" lvl="0" marL="0" rtl="0" algn="l">
              <a:spcBef>
                <a:spcPts val="0"/>
              </a:spcBef>
              <a:spcAft>
                <a:spcPts val="0"/>
              </a:spcAft>
              <a:buNone/>
            </a:pPr>
            <a:r>
              <a:t/>
            </a:r>
            <a:endParaRPr/>
          </a:p>
        </p:txBody>
      </p:sp>
      <p:sp>
        <p:nvSpPr>
          <p:cNvPr id="734" name="Google Shape;734;p73"/>
          <p:cNvSpPr txBox="1"/>
          <p:nvPr>
            <p:ph idx="1" type="body"/>
          </p:nvPr>
        </p:nvSpPr>
        <p:spPr>
          <a:xfrm>
            <a:off x="992400" y="1713275"/>
            <a:ext cx="7030500" cy="80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500"/>
              <a:t>Hàm </a:t>
            </a:r>
            <a:r>
              <a:rPr b="1" lang="en-GB" sz="1500"/>
              <a:t>fit_transform()</a:t>
            </a:r>
            <a:r>
              <a:rPr lang="en-GB" sz="1500"/>
              <a:t> để chuẩn hóa các các cột dữ liệu số trong bảng dữ liệu.</a:t>
            </a:r>
            <a:endParaRPr sz="1500"/>
          </a:p>
        </p:txBody>
      </p:sp>
      <p:pic>
        <p:nvPicPr>
          <p:cNvPr id="735" name="Google Shape;735;p73"/>
          <p:cNvPicPr preferRelativeResize="0"/>
          <p:nvPr/>
        </p:nvPicPr>
        <p:blipFill>
          <a:blip r:embed="rId3">
            <a:alphaModFix/>
          </a:blip>
          <a:stretch>
            <a:fillRect/>
          </a:stretch>
        </p:blipFill>
        <p:spPr>
          <a:xfrm>
            <a:off x="0" y="2634169"/>
            <a:ext cx="9143999" cy="22808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0"/>
          <p:cNvSpPr txBox="1"/>
          <p:nvPr>
            <p:ph type="title"/>
          </p:nvPr>
        </p:nvSpPr>
        <p:spPr>
          <a:xfrm>
            <a:off x="582975" y="381000"/>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Xử lý dữ liệu</a:t>
            </a:r>
            <a:endParaRPr b="1" sz="1900"/>
          </a:p>
        </p:txBody>
      </p:sp>
      <p:sp>
        <p:nvSpPr>
          <p:cNvPr id="351" name="Google Shape;351;p20"/>
          <p:cNvSpPr txBox="1"/>
          <p:nvPr/>
        </p:nvSpPr>
        <p:spPr>
          <a:xfrm>
            <a:off x="935000" y="687625"/>
            <a:ext cx="8074200" cy="997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S</a:t>
            </a:r>
            <a:r>
              <a:rPr lang="en-GB" sz="1600">
                <a:highlight>
                  <a:srgbClr val="FFFFFF"/>
                </a:highlight>
                <a:latin typeface="Times New Roman"/>
                <a:ea typeface="Times New Roman"/>
                <a:cs typeface="Times New Roman"/>
                <a:sym typeface="Times New Roman"/>
              </a:rPr>
              <a:t>ử dụng chuẩn hóa z-score để chuẩn hóa dữ liệu X_train, X_test, đưa dữ liệu nằm trong khoảng [0, 1], giúp cho mô hình hội tụ nhanh hơn và ổn định hơn, đặc biệt khi các đặc trưng có độ lớn chênh lệch.</a:t>
            </a:r>
            <a:endParaRPr sz="1600"/>
          </a:p>
        </p:txBody>
      </p:sp>
      <p:pic>
        <p:nvPicPr>
          <p:cNvPr id="352" name="Google Shape;352;p20"/>
          <p:cNvPicPr preferRelativeResize="0"/>
          <p:nvPr/>
        </p:nvPicPr>
        <p:blipFill>
          <a:blip r:embed="rId3">
            <a:alphaModFix/>
          </a:blip>
          <a:stretch>
            <a:fillRect/>
          </a:stretch>
        </p:blipFill>
        <p:spPr>
          <a:xfrm>
            <a:off x="2920650" y="2101750"/>
            <a:ext cx="3302700" cy="18817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7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Chuẩn hóa Z-score bằng thư viện sklearn</a:t>
            </a:r>
            <a:endParaRPr/>
          </a:p>
        </p:txBody>
      </p:sp>
      <p:sp>
        <p:nvSpPr>
          <p:cNvPr id="741" name="Google Shape;741;p74"/>
          <p:cNvSpPr txBox="1"/>
          <p:nvPr>
            <p:ph idx="1" type="body"/>
          </p:nvPr>
        </p:nvSpPr>
        <p:spPr>
          <a:xfrm>
            <a:off x="914400" y="1597875"/>
            <a:ext cx="7030500" cy="88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500"/>
              <a:t>Khởi tạo đối tượng </a:t>
            </a:r>
            <a:r>
              <a:rPr b="1" lang="en-GB" sz="1500"/>
              <a:t>StandardScaler</a:t>
            </a:r>
            <a:r>
              <a:rPr lang="en-GB" sz="1500"/>
              <a:t> của sklearn </a:t>
            </a:r>
            <a:endParaRPr sz="1500"/>
          </a:p>
        </p:txBody>
      </p:sp>
      <p:pic>
        <p:nvPicPr>
          <p:cNvPr id="742" name="Google Shape;742;p74"/>
          <p:cNvPicPr preferRelativeResize="0"/>
          <p:nvPr/>
        </p:nvPicPr>
        <p:blipFill>
          <a:blip r:embed="rId3">
            <a:alphaModFix/>
          </a:blip>
          <a:stretch>
            <a:fillRect/>
          </a:stretch>
        </p:blipFill>
        <p:spPr>
          <a:xfrm>
            <a:off x="914400" y="2929613"/>
            <a:ext cx="7315200" cy="11525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7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Chuẩn hóa Z-score bằng thư viện sklearn</a:t>
            </a:r>
            <a:endParaRPr/>
          </a:p>
        </p:txBody>
      </p:sp>
      <p:sp>
        <p:nvSpPr>
          <p:cNvPr id="748" name="Google Shape;748;p7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49" name="Google Shape;749;p75"/>
          <p:cNvPicPr preferRelativeResize="0"/>
          <p:nvPr/>
        </p:nvPicPr>
        <p:blipFill>
          <a:blip r:embed="rId3">
            <a:alphaModFix/>
          </a:blip>
          <a:stretch>
            <a:fillRect/>
          </a:stretch>
        </p:blipFill>
        <p:spPr>
          <a:xfrm>
            <a:off x="0" y="2145031"/>
            <a:ext cx="9143999" cy="254308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7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 sánh chuẩn hóa Min-Max tự viết và thư viện Sklearn về phương sai</a:t>
            </a:r>
            <a:endParaRPr/>
          </a:p>
          <a:p>
            <a:pPr indent="0" lvl="0" marL="0" rtl="0" algn="l">
              <a:spcBef>
                <a:spcPts val="0"/>
              </a:spcBef>
              <a:spcAft>
                <a:spcPts val="0"/>
              </a:spcAft>
              <a:buNone/>
            </a:pPr>
            <a:r>
              <a:t/>
            </a:r>
            <a:endParaRPr/>
          </a:p>
        </p:txBody>
      </p:sp>
      <p:sp>
        <p:nvSpPr>
          <p:cNvPr id="755" name="Google Shape;755;p7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6" name="Google Shape;756;p76"/>
          <p:cNvPicPr preferRelativeResize="0"/>
          <p:nvPr/>
        </p:nvPicPr>
        <p:blipFill>
          <a:blip r:embed="rId3">
            <a:alphaModFix/>
          </a:blip>
          <a:stretch>
            <a:fillRect/>
          </a:stretch>
        </p:blipFill>
        <p:spPr>
          <a:xfrm>
            <a:off x="138375" y="1597882"/>
            <a:ext cx="9144001" cy="344148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77"/>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 sánh chuẩn hóa Min-Max tự viết và thư viện Sklearn về thời gian thực thi</a:t>
            </a:r>
            <a:endParaRPr/>
          </a:p>
        </p:txBody>
      </p:sp>
      <p:sp>
        <p:nvSpPr>
          <p:cNvPr id="762" name="Google Shape;762;p7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763" name="Google Shape;763;p77"/>
          <p:cNvSpPr txBox="1"/>
          <p:nvPr/>
        </p:nvSpPr>
        <p:spPr>
          <a:xfrm>
            <a:off x="648125" y="4513825"/>
            <a:ext cx="3159900" cy="50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00">
                <a:solidFill>
                  <a:schemeClr val="dk2"/>
                </a:solidFill>
                <a:latin typeface="Nunito"/>
                <a:ea typeface="Nunito"/>
                <a:cs typeface="Nunito"/>
                <a:sym typeface="Nunito"/>
              </a:rPr>
              <a:t>Dữ liệu nhỏ</a:t>
            </a:r>
            <a:endParaRPr b="1" sz="1700">
              <a:solidFill>
                <a:schemeClr val="dk2"/>
              </a:solidFill>
              <a:latin typeface="Nunito"/>
              <a:ea typeface="Nunito"/>
              <a:cs typeface="Nunito"/>
              <a:sym typeface="Nunito"/>
            </a:endParaRPr>
          </a:p>
        </p:txBody>
      </p:sp>
      <p:sp>
        <p:nvSpPr>
          <p:cNvPr id="764" name="Google Shape;764;p77"/>
          <p:cNvSpPr txBox="1"/>
          <p:nvPr/>
        </p:nvSpPr>
        <p:spPr>
          <a:xfrm>
            <a:off x="5141763" y="4565500"/>
            <a:ext cx="3159900" cy="50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00">
                <a:solidFill>
                  <a:schemeClr val="dk2"/>
                </a:solidFill>
                <a:latin typeface="Nunito"/>
                <a:ea typeface="Nunito"/>
                <a:cs typeface="Nunito"/>
                <a:sym typeface="Nunito"/>
              </a:rPr>
              <a:t>Dữ liệu lớn</a:t>
            </a:r>
            <a:endParaRPr b="1" sz="1700">
              <a:solidFill>
                <a:schemeClr val="dk2"/>
              </a:solidFill>
              <a:latin typeface="Nunito"/>
              <a:ea typeface="Nunito"/>
              <a:cs typeface="Nunito"/>
              <a:sym typeface="Nunito"/>
            </a:endParaRPr>
          </a:p>
        </p:txBody>
      </p:sp>
      <p:pic>
        <p:nvPicPr>
          <p:cNvPr id="765" name="Google Shape;765;p77"/>
          <p:cNvPicPr preferRelativeResize="0"/>
          <p:nvPr/>
        </p:nvPicPr>
        <p:blipFill>
          <a:blip r:embed="rId3">
            <a:alphaModFix/>
          </a:blip>
          <a:stretch>
            <a:fillRect/>
          </a:stretch>
        </p:blipFill>
        <p:spPr>
          <a:xfrm>
            <a:off x="4494722" y="1669530"/>
            <a:ext cx="4337451" cy="2824296"/>
          </a:xfrm>
          <a:prstGeom prst="rect">
            <a:avLst/>
          </a:prstGeom>
          <a:noFill/>
          <a:ln>
            <a:noFill/>
          </a:ln>
        </p:spPr>
      </p:pic>
      <p:pic>
        <p:nvPicPr>
          <p:cNvPr id="766" name="Google Shape;766;p77"/>
          <p:cNvPicPr preferRelativeResize="0"/>
          <p:nvPr/>
        </p:nvPicPr>
        <p:blipFill>
          <a:blip r:embed="rId4">
            <a:alphaModFix/>
          </a:blip>
          <a:stretch>
            <a:fillRect/>
          </a:stretch>
        </p:blipFill>
        <p:spPr>
          <a:xfrm>
            <a:off x="163150" y="1643700"/>
            <a:ext cx="3928569" cy="28243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7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 sánh chuẩn hóa Z-score tự viết và thư viện Sklearn về thời gian thực thi</a:t>
            </a:r>
            <a:endParaRPr/>
          </a:p>
        </p:txBody>
      </p:sp>
      <p:sp>
        <p:nvSpPr>
          <p:cNvPr id="772" name="Google Shape;772;p7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73" name="Google Shape;773;p78"/>
          <p:cNvPicPr preferRelativeResize="0"/>
          <p:nvPr/>
        </p:nvPicPr>
        <p:blipFill>
          <a:blip r:embed="rId3">
            <a:alphaModFix/>
          </a:blip>
          <a:stretch>
            <a:fillRect/>
          </a:stretch>
        </p:blipFill>
        <p:spPr>
          <a:xfrm>
            <a:off x="85628" y="1537550"/>
            <a:ext cx="4591826" cy="3146749"/>
          </a:xfrm>
          <a:prstGeom prst="rect">
            <a:avLst/>
          </a:prstGeom>
          <a:noFill/>
          <a:ln>
            <a:noFill/>
          </a:ln>
        </p:spPr>
      </p:pic>
      <p:pic>
        <p:nvPicPr>
          <p:cNvPr id="774" name="Google Shape;774;p78"/>
          <p:cNvPicPr preferRelativeResize="0"/>
          <p:nvPr/>
        </p:nvPicPr>
        <p:blipFill>
          <a:blip r:embed="rId4">
            <a:alphaModFix/>
          </a:blip>
          <a:stretch>
            <a:fillRect/>
          </a:stretch>
        </p:blipFill>
        <p:spPr>
          <a:xfrm>
            <a:off x="4564948" y="1537550"/>
            <a:ext cx="4493426" cy="3146750"/>
          </a:xfrm>
          <a:prstGeom prst="rect">
            <a:avLst/>
          </a:prstGeom>
          <a:noFill/>
          <a:ln>
            <a:noFill/>
          </a:ln>
        </p:spPr>
      </p:pic>
      <p:sp>
        <p:nvSpPr>
          <p:cNvPr id="775" name="Google Shape;775;p78"/>
          <p:cNvSpPr txBox="1"/>
          <p:nvPr/>
        </p:nvSpPr>
        <p:spPr>
          <a:xfrm>
            <a:off x="648125" y="4513825"/>
            <a:ext cx="3159900" cy="50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00">
                <a:solidFill>
                  <a:schemeClr val="dk2"/>
                </a:solidFill>
                <a:latin typeface="Nunito"/>
                <a:ea typeface="Nunito"/>
                <a:cs typeface="Nunito"/>
                <a:sym typeface="Nunito"/>
              </a:rPr>
              <a:t>Dữ liệu nhỏ</a:t>
            </a:r>
            <a:endParaRPr b="1" sz="1700">
              <a:solidFill>
                <a:schemeClr val="dk2"/>
              </a:solidFill>
              <a:latin typeface="Nunito"/>
              <a:ea typeface="Nunito"/>
              <a:cs typeface="Nunito"/>
              <a:sym typeface="Nunito"/>
            </a:endParaRPr>
          </a:p>
        </p:txBody>
      </p:sp>
      <p:sp>
        <p:nvSpPr>
          <p:cNvPr id="776" name="Google Shape;776;p78"/>
          <p:cNvSpPr txBox="1"/>
          <p:nvPr/>
        </p:nvSpPr>
        <p:spPr>
          <a:xfrm>
            <a:off x="5321275" y="4531650"/>
            <a:ext cx="3159900" cy="50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00">
                <a:solidFill>
                  <a:schemeClr val="dk2"/>
                </a:solidFill>
                <a:latin typeface="Nunito"/>
                <a:ea typeface="Nunito"/>
                <a:cs typeface="Nunito"/>
                <a:sym typeface="Nunito"/>
              </a:rPr>
              <a:t>Dữ liệu lớn</a:t>
            </a:r>
            <a:endParaRPr b="1" sz="1700">
              <a:solidFill>
                <a:schemeClr val="dk2"/>
              </a:solidFill>
              <a:latin typeface="Nunito"/>
              <a:ea typeface="Nunito"/>
              <a:cs typeface="Nunito"/>
              <a:sym typeface="Nuni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79"/>
          <p:cNvSpPr txBox="1"/>
          <p:nvPr>
            <p:ph type="title"/>
          </p:nvPr>
        </p:nvSpPr>
        <p:spPr>
          <a:xfrm>
            <a:off x="1056750" y="1910700"/>
            <a:ext cx="7030500" cy="999300"/>
          </a:xfrm>
          <a:prstGeom prst="rect">
            <a:avLst/>
          </a:prstGeom>
        </p:spPr>
        <p:txBody>
          <a:bodyPr anchorCtr="0" anchor="ctr" bIns="91425" lIns="91425" spcFirstLastPara="1" rIns="91425" wrap="square" tIns="91425">
            <a:noAutofit/>
          </a:bodyPr>
          <a:lstStyle/>
          <a:p>
            <a:pPr indent="0" lvl="0" marL="0" rtl="0" algn="ctr">
              <a:spcBef>
                <a:spcPts val="300"/>
              </a:spcBef>
              <a:spcAft>
                <a:spcPts val="0"/>
              </a:spcAft>
              <a:buSzPts val="990"/>
              <a:buNone/>
            </a:pPr>
            <a:r>
              <a:rPr lang="en-GB" sz="2820">
                <a:highlight>
                  <a:srgbClr val="FFFFFF"/>
                </a:highlight>
                <a:uFill>
                  <a:noFill/>
                </a:uFill>
                <a:hlinkClick r:id="rId3"/>
              </a:rPr>
              <a:t> Mạng Neuron</a:t>
            </a:r>
            <a:endParaRPr sz="2820"/>
          </a:p>
          <a:p>
            <a:pPr indent="0" lvl="0" marL="0" rtl="0" algn="ctr">
              <a:spcBef>
                <a:spcPts val="300"/>
              </a:spcBef>
              <a:spcAft>
                <a:spcPts val="0"/>
              </a:spcAft>
              <a:buSzPts val="990"/>
              <a:buNone/>
            </a:pPr>
            <a:r>
              <a:rPr lang="en-GB" sz="2820">
                <a:highlight>
                  <a:srgbClr val="FFFFFF"/>
                </a:highlight>
                <a:uFill>
                  <a:noFill/>
                </a:uFill>
                <a:hlinkClick r:id="rId4"/>
              </a:rPr>
              <a:t>Neural Network</a:t>
            </a:r>
            <a:endParaRPr sz="282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80"/>
          <p:cNvSpPr txBox="1"/>
          <p:nvPr>
            <p:ph type="title"/>
          </p:nvPr>
        </p:nvSpPr>
        <p:spPr>
          <a:xfrm>
            <a:off x="582975" y="381000"/>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Thông tin về dataset</a:t>
            </a:r>
            <a:endParaRPr b="1" sz="1900"/>
          </a:p>
        </p:txBody>
      </p:sp>
      <p:pic>
        <p:nvPicPr>
          <p:cNvPr id="787" name="Google Shape;787;p80"/>
          <p:cNvPicPr preferRelativeResize="0"/>
          <p:nvPr/>
        </p:nvPicPr>
        <p:blipFill>
          <a:blip r:embed="rId3">
            <a:alphaModFix/>
          </a:blip>
          <a:stretch>
            <a:fillRect/>
          </a:stretch>
        </p:blipFill>
        <p:spPr>
          <a:xfrm>
            <a:off x="76200" y="1755318"/>
            <a:ext cx="4572000" cy="1632857"/>
          </a:xfrm>
          <a:prstGeom prst="rect">
            <a:avLst/>
          </a:prstGeom>
          <a:noFill/>
          <a:ln>
            <a:noFill/>
          </a:ln>
        </p:spPr>
      </p:pic>
      <p:pic>
        <p:nvPicPr>
          <p:cNvPr id="788" name="Google Shape;788;p80"/>
          <p:cNvPicPr preferRelativeResize="0"/>
          <p:nvPr/>
        </p:nvPicPr>
        <p:blipFill>
          <a:blip r:embed="rId4">
            <a:alphaModFix/>
          </a:blip>
          <a:stretch>
            <a:fillRect/>
          </a:stretch>
        </p:blipFill>
        <p:spPr>
          <a:xfrm>
            <a:off x="4724400" y="739800"/>
            <a:ext cx="4191000" cy="38671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81"/>
          <p:cNvSpPr txBox="1"/>
          <p:nvPr>
            <p:ph type="title"/>
          </p:nvPr>
        </p:nvSpPr>
        <p:spPr>
          <a:xfrm>
            <a:off x="582975" y="381000"/>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Đọc </a:t>
            </a:r>
            <a:r>
              <a:rPr lang="en-GB" sz="1900"/>
              <a:t>dataset</a:t>
            </a:r>
            <a:endParaRPr b="1" sz="1900"/>
          </a:p>
        </p:txBody>
      </p:sp>
      <p:sp>
        <p:nvSpPr>
          <p:cNvPr id="794" name="Google Shape;794;p81"/>
          <p:cNvSpPr txBox="1"/>
          <p:nvPr/>
        </p:nvSpPr>
        <p:spPr>
          <a:xfrm>
            <a:off x="1177500" y="663600"/>
            <a:ext cx="7796700" cy="12120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None/>
            </a:pPr>
            <a:r>
              <a:rPr lang="en-GB" sz="1500">
                <a:highlight>
                  <a:srgbClr val="FFFFFF"/>
                </a:highlight>
                <a:latin typeface="Times New Roman"/>
                <a:ea typeface="Times New Roman"/>
                <a:cs typeface="Times New Roman"/>
                <a:sym typeface="Times New Roman"/>
              </a:rPr>
              <a:t>Dùng hàm train_test_split chia dữ liệu train và test lấy 10000 mẫu từ dữ liệu của thư viện, sau đó chia theo tỷ lệ (7000 mẫu train và 3000 mẫu test)</a:t>
            </a:r>
            <a:endParaRPr sz="1500">
              <a:highlight>
                <a:srgbClr val="FFFFFF"/>
              </a:highlight>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GB" sz="1500">
                <a:highlight>
                  <a:srgbClr val="FFFFFF"/>
                </a:highlight>
                <a:latin typeface="Times New Roman"/>
                <a:ea typeface="Times New Roman"/>
                <a:cs typeface="Times New Roman"/>
                <a:sym typeface="Times New Roman"/>
              </a:rPr>
              <a:t>Lấy các values từ dataframe gán lại cho các tập X, Y và chuyển vị các ma trận cho phù hợp với mô hình.</a:t>
            </a:r>
            <a:endParaRPr sz="1500">
              <a:highlight>
                <a:srgbClr val="FFFFFF"/>
              </a:highlight>
              <a:latin typeface="Times New Roman"/>
              <a:ea typeface="Times New Roman"/>
              <a:cs typeface="Times New Roman"/>
              <a:sym typeface="Times New Roman"/>
            </a:endParaRPr>
          </a:p>
        </p:txBody>
      </p:sp>
      <p:pic>
        <p:nvPicPr>
          <p:cNvPr id="795" name="Google Shape;795;p81"/>
          <p:cNvPicPr preferRelativeResize="0"/>
          <p:nvPr/>
        </p:nvPicPr>
        <p:blipFill>
          <a:blip r:embed="rId3">
            <a:alphaModFix/>
          </a:blip>
          <a:stretch>
            <a:fillRect/>
          </a:stretch>
        </p:blipFill>
        <p:spPr>
          <a:xfrm>
            <a:off x="915400" y="1995825"/>
            <a:ext cx="7592176" cy="27061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82"/>
          <p:cNvSpPr txBox="1"/>
          <p:nvPr>
            <p:ph type="title"/>
          </p:nvPr>
        </p:nvSpPr>
        <p:spPr>
          <a:xfrm>
            <a:off x="582975" y="381000"/>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Tiền xử lý dữ liệu</a:t>
            </a:r>
            <a:endParaRPr b="1" sz="1900"/>
          </a:p>
        </p:txBody>
      </p:sp>
      <p:sp>
        <p:nvSpPr>
          <p:cNvPr id="801" name="Google Shape;801;p82"/>
          <p:cNvSpPr txBox="1"/>
          <p:nvPr/>
        </p:nvSpPr>
        <p:spPr>
          <a:xfrm>
            <a:off x="1244775" y="822325"/>
            <a:ext cx="6555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500">
                <a:highlight>
                  <a:srgbClr val="FFFFFF"/>
                </a:highlight>
                <a:latin typeface="Times New Roman"/>
                <a:ea typeface="Times New Roman"/>
                <a:cs typeface="Times New Roman"/>
                <a:sym typeface="Times New Roman"/>
              </a:rPr>
              <a:t>Áp dụng hàm chuẩn hóa z-core cho X_train và X_test.</a:t>
            </a:r>
            <a:endParaRPr sz="1500">
              <a:highlight>
                <a:srgbClr val="FFFFFF"/>
              </a:highlight>
              <a:latin typeface="Times New Roman"/>
              <a:ea typeface="Times New Roman"/>
              <a:cs typeface="Times New Roman"/>
              <a:sym typeface="Times New Roman"/>
            </a:endParaRPr>
          </a:p>
        </p:txBody>
      </p:sp>
      <p:pic>
        <p:nvPicPr>
          <p:cNvPr id="802" name="Google Shape;802;p82"/>
          <p:cNvPicPr preferRelativeResize="0"/>
          <p:nvPr/>
        </p:nvPicPr>
        <p:blipFill>
          <a:blip r:embed="rId3">
            <a:alphaModFix/>
          </a:blip>
          <a:stretch>
            <a:fillRect/>
          </a:stretch>
        </p:blipFill>
        <p:spPr>
          <a:xfrm>
            <a:off x="516175" y="2100725"/>
            <a:ext cx="8084801" cy="533650"/>
          </a:xfrm>
          <a:prstGeom prst="rect">
            <a:avLst/>
          </a:prstGeom>
          <a:noFill/>
          <a:ln>
            <a:noFill/>
          </a:ln>
        </p:spPr>
      </p:pic>
      <p:pic>
        <p:nvPicPr>
          <p:cNvPr id="803" name="Google Shape;803;p82"/>
          <p:cNvPicPr preferRelativeResize="0"/>
          <p:nvPr/>
        </p:nvPicPr>
        <p:blipFill>
          <a:blip r:embed="rId4">
            <a:alphaModFix/>
          </a:blip>
          <a:stretch>
            <a:fillRect/>
          </a:stretch>
        </p:blipFill>
        <p:spPr>
          <a:xfrm>
            <a:off x="2600437" y="3080900"/>
            <a:ext cx="3843675" cy="6043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83"/>
          <p:cNvSpPr txBox="1"/>
          <p:nvPr>
            <p:ph type="title"/>
          </p:nvPr>
        </p:nvSpPr>
        <p:spPr>
          <a:xfrm>
            <a:off x="582975" y="381000"/>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Tiền xử lý dữ liệu</a:t>
            </a:r>
            <a:endParaRPr b="1" sz="1900"/>
          </a:p>
        </p:txBody>
      </p:sp>
      <p:sp>
        <p:nvSpPr>
          <p:cNvPr id="809" name="Google Shape;809;p83"/>
          <p:cNvSpPr txBox="1"/>
          <p:nvPr/>
        </p:nvSpPr>
        <p:spPr>
          <a:xfrm>
            <a:off x="1186075" y="786775"/>
            <a:ext cx="7414800" cy="11436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None/>
            </a:pPr>
            <a:r>
              <a:rPr lang="en-GB">
                <a:highlight>
                  <a:srgbClr val="FFFFFF"/>
                </a:highlight>
                <a:latin typeface="Times New Roman"/>
                <a:ea typeface="Times New Roman"/>
                <a:cs typeface="Times New Roman"/>
                <a:sym typeface="Times New Roman"/>
              </a:rPr>
              <a:t>Xử lý dữ liệu cho Y_train, Y_test: </a:t>
            </a:r>
            <a:r>
              <a:rPr lang="en-GB">
                <a:highlight>
                  <a:srgbClr val="FFFFFF"/>
                </a:highlight>
                <a:latin typeface="Times New Roman"/>
                <a:ea typeface="Times New Roman"/>
                <a:cs typeface="Times New Roman"/>
                <a:sym typeface="Times New Roman"/>
              </a:rPr>
              <a:t> Sử dụng hàm np.unique để lấy các lớp nhãn duy nhất trong Y và gán vào biến classes. Sau đó tạo ma trận 0 one_hot_encoded với m dòng n cột với m là số mẫu, n là số lớp. Thực hiện vòng lặp qua từng nhãn trong Y, tìm vị trí index của nhãn label trong mảng classes và đặt giá trị 1 vào vị trí tương ứng của nhãn trong ma trận one_hot_encoded.</a:t>
            </a:r>
            <a:endParaRPr/>
          </a:p>
        </p:txBody>
      </p:sp>
      <p:pic>
        <p:nvPicPr>
          <p:cNvPr id="810" name="Google Shape;810;p83"/>
          <p:cNvPicPr preferRelativeResize="0"/>
          <p:nvPr/>
        </p:nvPicPr>
        <p:blipFill>
          <a:blip r:embed="rId3">
            <a:alphaModFix/>
          </a:blip>
          <a:stretch>
            <a:fillRect/>
          </a:stretch>
        </p:blipFill>
        <p:spPr>
          <a:xfrm>
            <a:off x="704075" y="2032829"/>
            <a:ext cx="7682876" cy="2497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1"/>
          <p:cNvSpPr txBox="1"/>
          <p:nvPr>
            <p:ph type="title"/>
          </p:nvPr>
        </p:nvSpPr>
        <p:spPr>
          <a:xfrm>
            <a:off x="582975" y="381000"/>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Xử lý dữ liệu</a:t>
            </a:r>
            <a:endParaRPr b="1" sz="1900"/>
          </a:p>
        </p:txBody>
      </p:sp>
      <p:sp>
        <p:nvSpPr>
          <p:cNvPr id="358" name="Google Shape;358;p21"/>
          <p:cNvSpPr txBox="1"/>
          <p:nvPr/>
        </p:nvSpPr>
        <p:spPr>
          <a:xfrm>
            <a:off x="946500" y="739800"/>
            <a:ext cx="8074200" cy="749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Font typeface="Times New Roman"/>
              <a:buChar char="-"/>
            </a:pPr>
            <a:r>
              <a:rPr lang="en-GB" sz="1600">
                <a:highlight>
                  <a:srgbClr val="FFFFFF"/>
                </a:highlight>
                <a:latin typeface="Times New Roman"/>
                <a:ea typeface="Times New Roman"/>
                <a:cs typeface="Times New Roman"/>
                <a:sym typeface="Times New Roman"/>
              </a:rPr>
              <a:t>Thêm cột giá trị 1 vào đầu mỗi mẫu dữ liệu trong x_test, x_train, x_pred gọi là bias term để tăng tính linh hoạt của mô hình cũng như đơn giản hóa quá trình học</a:t>
            </a:r>
            <a:endParaRPr sz="1800"/>
          </a:p>
        </p:txBody>
      </p:sp>
      <p:pic>
        <p:nvPicPr>
          <p:cNvPr id="359" name="Google Shape;359;p21"/>
          <p:cNvPicPr preferRelativeResize="0"/>
          <p:nvPr/>
        </p:nvPicPr>
        <p:blipFill>
          <a:blip r:embed="rId3">
            <a:alphaModFix/>
          </a:blip>
          <a:stretch>
            <a:fillRect/>
          </a:stretch>
        </p:blipFill>
        <p:spPr>
          <a:xfrm>
            <a:off x="449863" y="2383575"/>
            <a:ext cx="8244275" cy="1238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84"/>
          <p:cNvSpPr txBox="1"/>
          <p:nvPr>
            <p:ph type="title"/>
          </p:nvPr>
        </p:nvSpPr>
        <p:spPr>
          <a:xfrm>
            <a:off x="582975" y="381000"/>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Các hàm kích hoạt</a:t>
            </a:r>
            <a:endParaRPr b="1" sz="1900"/>
          </a:p>
        </p:txBody>
      </p:sp>
      <p:pic>
        <p:nvPicPr>
          <p:cNvPr id="816" name="Google Shape;816;p84"/>
          <p:cNvPicPr preferRelativeResize="0"/>
          <p:nvPr/>
        </p:nvPicPr>
        <p:blipFill>
          <a:blip r:embed="rId3">
            <a:alphaModFix/>
          </a:blip>
          <a:stretch>
            <a:fillRect/>
          </a:stretch>
        </p:blipFill>
        <p:spPr>
          <a:xfrm>
            <a:off x="3009975" y="786775"/>
            <a:ext cx="3443375" cy="38891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85"/>
          <p:cNvSpPr txBox="1"/>
          <p:nvPr>
            <p:ph type="title"/>
          </p:nvPr>
        </p:nvSpPr>
        <p:spPr>
          <a:xfrm>
            <a:off x="582975" y="228600"/>
            <a:ext cx="5666700" cy="35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GB" sz="1700">
                <a:solidFill>
                  <a:srgbClr val="000000"/>
                </a:solidFill>
                <a:highlight>
                  <a:srgbClr val="FFFFFF"/>
                </a:highlight>
              </a:rPr>
              <a:t>Khởi tạo ma trận trọng số W và ma trận hệ số bias b</a:t>
            </a:r>
            <a:endParaRPr sz="1700">
              <a:solidFill>
                <a:srgbClr val="000000"/>
              </a:solidFill>
              <a:highlight>
                <a:srgbClr val="FFFFFF"/>
              </a:highlight>
            </a:endParaRPr>
          </a:p>
          <a:p>
            <a:pPr indent="0" lvl="0" marL="0" rtl="0" algn="l">
              <a:spcBef>
                <a:spcPts val="0"/>
              </a:spcBef>
              <a:spcAft>
                <a:spcPts val="0"/>
              </a:spcAft>
              <a:buSzPts val="990"/>
              <a:buNone/>
            </a:pPr>
            <a:r>
              <a:t/>
            </a:r>
            <a:endParaRPr sz="1400"/>
          </a:p>
        </p:txBody>
      </p:sp>
      <p:sp>
        <p:nvSpPr>
          <p:cNvPr id="822" name="Google Shape;822;p85"/>
          <p:cNvSpPr txBox="1"/>
          <p:nvPr/>
        </p:nvSpPr>
        <p:spPr>
          <a:xfrm>
            <a:off x="290850" y="646125"/>
            <a:ext cx="8560500" cy="3869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Hàm khởi tạo nhận đầu vào là một mảng layer_dims có độ dài là số lượng các tầng trong mạng neuron (bao gồm cả tầng đầu vào và tầng đầu ra), mỗi phần tử là số lượng neuron trong 1 tầng.</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Khởi tạo một dictionary parameters dùng để lưu trữ các ma trận trọng số W và vector hệ số b cho mỗi lớp trong mạng neuron.</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L là độ dài của mảng layer_dims</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Thực hiện vòng lặp chạy từng tầng của mạng, từ tầng ẩn thứ 1 đến tầng đầu ra</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Hàm np.random.randn tạo ra một ma trận trọng số W có kích thước phù hợp cho tầng l, với số hàng bằng số neuron trong tầng l và số cột bằng số neuron trong tầng trước đó (l-1), các giá trị ngẫu nhiên thường nằm trong khoảng [-3, 3] với phần lớn giá trị gần 0.</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Việc chia trọng số ban đầu cho căn bậc 2 của số lượng neuron của tầng trước giúp giữ cho giá trị ban đầu của trọng số nằm trong khoảng hợp lý, tránh gradient bị nhỏ đi hoặc lớn lên nhanh chóng khi lan truyền qua nhiều tầng.</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Hàm np.zeros khởi tạo vector hệ số bias b của tầng l với tất cả giá trị bằng 0. Vector này có số hàng bằng số neuron của lớp l và chỉ có một cột.</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Hàm trả về dictionary parameters.</a:t>
            </a:r>
            <a:endParaRPr>
              <a:highlight>
                <a:srgbClr val="FFFFFF"/>
              </a:highlight>
              <a:latin typeface="Times New Roman"/>
              <a:ea typeface="Times New Roman"/>
              <a:cs typeface="Times New Roman"/>
              <a:sym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86"/>
          <p:cNvSpPr txBox="1"/>
          <p:nvPr>
            <p:ph type="title"/>
          </p:nvPr>
        </p:nvSpPr>
        <p:spPr>
          <a:xfrm>
            <a:off x="582975" y="381000"/>
            <a:ext cx="5666700" cy="35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GB" sz="1700">
                <a:solidFill>
                  <a:srgbClr val="000000"/>
                </a:solidFill>
                <a:highlight>
                  <a:srgbClr val="FFFFFF"/>
                </a:highlight>
              </a:rPr>
              <a:t>Khởi tạo ma trận trọng số W và ma trận hệ số bias b</a:t>
            </a:r>
            <a:endParaRPr sz="1700">
              <a:solidFill>
                <a:srgbClr val="000000"/>
              </a:solidFill>
              <a:highlight>
                <a:srgbClr val="FFFFFF"/>
              </a:highlight>
            </a:endParaRPr>
          </a:p>
          <a:p>
            <a:pPr indent="0" lvl="0" marL="0" rtl="0" algn="l">
              <a:spcBef>
                <a:spcPts val="0"/>
              </a:spcBef>
              <a:spcAft>
                <a:spcPts val="0"/>
              </a:spcAft>
              <a:buSzPts val="990"/>
              <a:buNone/>
            </a:pPr>
            <a:r>
              <a:t/>
            </a:r>
            <a:endParaRPr sz="1400"/>
          </a:p>
        </p:txBody>
      </p:sp>
      <p:pic>
        <p:nvPicPr>
          <p:cNvPr id="828" name="Google Shape;828;p86"/>
          <p:cNvPicPr preferRelativeResize="0"/>
          <p:nvPr/>
        </p:nvPicPr>
        <p:blipFill>
          <a:blip r:embed="rId3">
            <a:alphaModFix/>
          </a:blip>
          <a:stretch>
            <a:fillRect/>
          </a:stretch>
        </p:blipFill>
        <p:spPr>
          <a:xfrm>
            <a:off x="606450" y="1760950"/>
            <a:ext cx="8029374" cy="16959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87"/>
          <p:cNvSpPr txBox="1"/>
          <p:nvPr>
            <p:ph type="title"/>
          </p:nvPr>
        </p:nvSpPr>
        <p:spPr>
          <a:xfrm>
            <a:off x="582975" y="381000"/>
            <a:ext cx="5666700" cy="35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GB" sz="1700">
                <a:solidFill>
                  <a:srgbClr val="000000"/>
                </a:solidFill>
                <a:highlight>
                  <a:srgbClr val="FFFFFF"/>
                </a:highlight>
              </a:rPr>
              <a:t>Hàm lan truyền tiến</a:t>
            </a:r>
            <a:endParaRPr sz="1700">
              <a:solidFill>
                <a:srgbClr val="000000"/>
              </a:solidFill>
              <a:highlight>
                <a:srgbClr val="FFFFFF"/>
              </a:highlight>
            </a:endParaRPr>
          </a:p>
          <a:p>
            <a:pPr indent="0" lvl="0" marL="0" rtl="0" algn="l">
              <a:spcBef>
                <a:spcPts val="0"/>
              </a:spcBef>
              <a:spcAft>
                <a:spcPts val="0"/>
              </a:spcAft>
              <a:buSzPts val="990"/>
              <a:buNone/>
            </a:pPr>
            <a:r>
              <a:t/>
            </a:r>
            <a:endParaRPr sz="1400"/>
          </a:p>
        </p:txBody>
      </p:sp>
      <p:sp>
        <p:nvSpPr>
          <p:cNvPr id="834" name="Google Shape;834;p87"/>
          <p:cNvSpPr txBox="1"/>
          <p:nvPr/>
        </p:nvSpPr>
        <p:spPr>
          <a:xfrm>
            <a:off x="164000" y="904225"/>
            <a:ext cx="8868300" cy="3621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Tham số đầu vào gồm ma trận X, dictionary parameters và tên hàm kích hoạt.</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Khởi tạo một dictionary forward_cache để lưu trữ các giá trị trung gian Z và A để sử dụng trong lan truyền ngược.</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L là số tầng ẩn trong mạng neuron, bao gồm cả lớp đầu ra. Vì parameters chứa các cặp W và b cho từng tầng, do đó số tầng là nửa độ dài của parameters.</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Gán forward_cache[‘A0’] = X làm đầu vào cho tầng đầu tiên của mạng</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Thiết lập vòng lặp từ tầng 1 đến tầng l của mạng để tính các giá trị Z và A của các tầng ẩn.</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Dựa vào công thức tính Z</a:t>
            </a:r>
            <a:r>
              <a:rPr baseline="-25000" lang="en-GB">
                <a:highlight>
                  <a:srgbClr val="FFFFFF"/>
                </a:highlight>
                <a:latin typeface="Times New Roman"/>
                <a:ea typeface="Times New Roman"/>
                <a:cs typeface="Times New Roman"/>
                <a:sym typeface="Times New Roman"/>
              </a:rPr>
              <a:t>l</a:t>
            </a:r>
            <a:r>
              <a:rPr baseline="30000" lang="en-GB">
                <a:highlight>
                  <a:srgbClr val="FFFFFF"/>
                </a:highlight>
                <a:latin typeface="Times New Roman"/>
                <a:ea typeface="Times New Roman"/>
                <a:cs typeface="Times New Roman"/>
                <a:sym typeface="Times New Roman"/>
              </a:rPr>
              <a:t> </a:t>
            </a:r>
            <a:r>
              <a:rPr lang="en-GB">
                <a:highlight>
                  <a:srgbClr val="FFFFFF"/>
                </a:highlight>
                <a:latin typeface="Times New Roman"/>
                <a:ea typeface="Times New Roman"/>
                <a:cs typeface="Times New Roman"/>
                <a:sym typeface="Times New Roman"/>
              </a:rPr>
              <a:t>= W</a:t>
            </a:r>
            <a:r>
              <a:rPr baseline="-25000" lang="en-GB">
                <a:highlight>
                  <a:srgbClr val="FFFFFF"/>
                </a:highlight>
                <a:latin typeface="Times New Roman"/>
                <a:ea typeface="Times New Roman"/>
                <a:cs typeface="Times New Roman"/>
                <a:sym typeface="Times New Roman"/>
              </a:rPr>
              <a:t>l</a:t>
            </a:r>
            <a:r>
              <a:rPr lang="en-GB">
                <a:highlight>
                  <a:srgbClr val="FFFFFF"/>
                </a:highlight>
                <a:latin typeface="Times New Roman"/>
                <a:ea typeface="Times New Roman"/>
                <a:cs typeface="Times New Roman"/>
                <a:sym typeface="Times New Roman"/>
              </a:rPr>
              <a:t> * A</a:t>
            </a:r>
            <a:r>
              <a:rPr baseline="-25000" lang="en-GB">
                <a:highlight>
                  <a:srgbClr val="FFFFFF"/>
                </a:highlight>
                <a:latin typeface="Times New Roman"/>
                <a:ea typeface="Times New Roman"/>
                <a:cs typeface="Times New Roman"/>
                <a:sym typeface="Times New Roman"/>
              </a:rPr>
              <a:t>l-1</a:t>
            </a:r>
            <a:r>
              <a:rPr lang="en-GB">
                <a:highlight>
                  <a:srgbClr val="FFFFFF"/>
                </a:highlight>
                <a:latin typeface="Times New Roman"/>
                <a:ea typeface="Times New Roman"/>
                <a:cs typeface="Times New Roman"/>
                <a:sym typeface="Times New Roman"/>
              </a:rPr>
              <a:t> + b</a:t>
            </a:r>
            <a:r>
              <a:rPr baseline="-25000" lang="en-GB">
                <a:highlight>
                  <a:srgbClr val="FFFFFF"/>
                </a:highlight>
                <a:latin typeface="Times New Roman"/>
                <a:ea typeface="Times New Roman"/>
                <a:cs typeface="Times New Roman"/>
                <a:sym typeface="Times New Roman"/>
              </a:rPr>
              <a:t>l</a:t>
            </a:r>
            <a:r>
              <a:rPr lang="en-GB">
                <a:highlight>
                  <a:srgbClr val="FFFFFF"/>
                </a:highlight>
                <a:latin typeface="Times New Roman"/>
                <a:ea typeface="Times New Roman"/>
                <a:cs typeface="Times New Roman"/>
                <a:sym typeface="Times New Roman"/>
              </a:rPr>
              <a:t>, sử dụng hàm dot để tính tích giữa ma trận trọng số W với ma trận đầu vào A của tầng trước đó, cộng với vector hệ số bias b.</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Áp dụng hàm kích hoạt relu hoặc tanh dựa vào tham số activation để áp dụng cho Z, trả về đầu ra A của tầng đó.</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Tính Z cho tầng đầu ra sau khi kết thúc vòng lặp.</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Nếu Z của tầng đầu ra chỉ có 1 hàng (mạng phân loại nhị phân), thì hàm sigmoid sẽ được áp dụng để chuẩn hóa kết quả, nếu có nhiều hàng thì hàm softmax sẽ được sử dụng để trả về xác suất của từng lớp.</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Hàm trả về đầu ra cho tầng cuối dùng và dictionary forward_cache chứa các giá trị Z và A trung gian cho tất cả các tầng ẩn, sẽ được sử dụng cho lan truyền ngược. </a:t>
            </a:r>
            <a:endParaRPr>
              <a:highlight>
                <a:srgbClr val="FFFFFF"/>
              </a:highlight>
              <a:latin typeface="Times New Roman"/>
              <a:ea typeface="Times New Roman"/>
              <a:cs typeface="Times New Roman"/>
              <a:sym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88"/>
          <p:cNvSpPr txBox="1"/>
          <p:nvPr>
            <p:ph type="title"/>
          </p:nvPr>
        </p:nvSpPr>
        <p:spPr>
          <a:xfrm>
            <a:off x="582975" y="76200"/>
            <a:ext cx="5666700" cy="35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GB" sz="1700">
                <a:solidFill>
                  <a:srgbClr val="000000"/>
                </a:solidFill>
                <a:highlight>
                  <a:srgbClr val="FFFFFF"/>
                </a:highlight>
              </a:rPr>
              <a:t>Hàm lan truyền tiến</a:t>
            </a:r>
            <a:endParaRPr sz="1700">
              <a:solidFill>
                <a:srgbClr val="000000"/>
              </a:solidFill>
              <a:highlight>
                <a:srgbClr val="FFFFFF"/>
              </a:highlight>
            </a:endParaRPr>
          </a:p>
          <a:p>
            <a:pPr indent="0" lvl="0" marL="0" rtl="0" algn="l">
              <a:spcBef>
                <a:spcPts val="0"/>
              </a:spcBef>
              <a:spcAft>
                <a:spcPts val="0"/>
              </a:spcAft>
              <a:buSzPts val="990"/>
              <a:buNone/>
            </a:pPr>
            <a:r>
              <a:t/>
            </a:r>
            <a:endParaRPr sz="1400"/>
          </a:p>
        </p:txBody>
      </p:sp>
      <p:pic>
        <p:nvPicPr>
          <p:cNvPr id="840" name="Google Shape;840;p88"/>
          <p:cNvPicPr preferRelativeResize="0"/>
          <p:nvPr/>
        </p:nvPicPr>
        <p:blipFill>
          <a:blip r:embed="rId3">
            <a:alphaModFix/>
          </a:blip>
          <a:stretch>
            <a:fillRect/>
          </a:stretch>
        </p:blipFill>
        <p:spPr>
          <a:xfrm>
            <a:off x="735375" y="455750"/>
            <a:ext cx="7827475" cy="44562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89"/>
          <p:cNvSpPr txBox="1"/>
          <p:nvPr>
            <p:ph type="title"/>
          </p:nvPr>
        </p:nvSpPr>
        <p:spPr>
          <a:xfrm>
            <a:off x="582975" y="304800"/>
            <a:ext cx="5666700" cy="35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GB" sz="1700">
                <a:solidFill>
                  <a:srgbClr val="000000"/>
                </a:solidFill>
                <a:highlight>
                  <a:srgbClr val="FFFFFF"/>
                </a:highlight>
              </a:rPr>
              <a:t>Hàm lỗi</a:t>
            </a:r>
            <a:endParaRPr sz="1700">
              <a:solidFill>
                <a:srgbClr val="000000"/>
              </a:solidFill>
              <a:highlight>
                <a:srgbClr val="FFFFFF"/>
              </a:highlight>
            </a:endParaRPr>
          </a:p>
          <a:p>
            <a:pPr indent="0" lvl="0" marL="0" rtl="0" algn="l">
              <a:spcBef>
                <a:spcPts val="0"/>
              </a:spcBef>
              <a:spcAft>
                <a:spcPts val="0"/>
              </a:spcAft>
              <a:buSzPts val="990"/>
              <a:buNone/>
            </a:pPr>
            <a:r>
              <a:t/>
            </a:r>
            <a:endParaRPr sz="1400"/>
          </a:p>
        </p:txBody>
      </p:sp>
      <p:sp>
        <p:nvSpPr>
          <p:cNvPr id="846" name="Google Shape;846;p89"/>
          <p:cNvSpPr txBox="1"/>
          <p:nvPr/>
        </p:nvSpPr>
        <p:spPr>
          <a:xfrm>
            <a:off x="231750" y="692825"/>
            <a:ext cx="8680500" cy="1639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Tham số đầu vào gồm ma trận đầu ra A</a:t>
            </a:r>
            <a:r>
              <a:rPr baseline="-25000" lang="en-GB">
                <a:highlight>
                  <a:srgbClr val="FFFFFF"/>
                </a:highlight>
                <a:latin typeface="Times New Roman"/>
                <a:ea typeface="Times New Roman"/>
                <a:cs typeface="Times New Roman"/>
                <a:sym typeface="Times New Roman"/>
              </a:rPr>
              <a:t>L</a:t>
            </a:r>
            <a:r>
              <a:rPr lang="en-GB">
                <a:highlight>
                  <a:srgbClr val="FFFFFF"/>
                </a:highlight>
                <a:latin typeface="Times New Roman"/>
                <a:ea typeface="Times New Roman"/>
                <a:cs typeface="Times New Roman"/>
                <a:sym typeface="Times New Roman"/>
              </a:rPr>
              <a:t> và ma trận Y.</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Khởi tạo m là số lượng mẫu trong tập dữ liệu.</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Nếu Y là 1 hàng thì sẽ áp dụng công thức hàm lỗi cho bài toán phân lớp nhị phân, ngược lại thì sử dụng công thức hàm lỗi cho bài toán nhiều lớp.</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Hàm np.squeeze giúp đảm bảo cost là một số vô hướng thay vì mảng một chiều, giúp đơn giản hóa việc xử lý kết quả.</a:t>
            </a:r>
            <a:endParaRPr/>
          </a:p>
        </p:txBody>
      </p:sp>
      <p:pic>
        <p:nvPicPr>
          <p:cNvPr id="847" name="Google Shape;847;p89"/>
          <p:cNvPicPr preferRelativeResize="0"/>
          <p:nvPr/>
        </p:nvPicPr>
        <p:blipFill>
          <a:blip r:embed="rId3">
            <a:alphaModFix/>
          </a:blip>
          <a:stretch>
            <a:fillRect/>
          </a:stretch>
        </p:blipFill>
        <p:spPr>
          <a:xfrm>
            <a:off x="939825" y="2285050"/>
            <a:ext cx="7417376" cy="25464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90"/>
          <p:cNvSpPr txBox="1"/>
          <p:nvPr>
            <p:ph type="title"/>
          </p:nvPr>
        </p:nvSpPr>
        <p:spPr>
          <a:xfrm>
            <a:off x="582975" y="457200"/>
            <a:ext cx="5666700" cy="35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GB" sz="1700">
                <a:solidFill>
                  <a:srgbClr val="000000"/>
                </a:solidFill>
                <a:highlight>
                  <a:srgbClr val="FFFFFF"/>
                </a:highlight>
              </a:rPr>
              <a:t>Hàm lan truyền ngược</a:t>
            </a:r>
            <a:endParaRPr sz="1700">
              <a:solidFill>
                <a:srgbClr val="000000"/>
              </a:solidFill>
              <a:highlight>
                <a:srgbClr val="FFFFFF"/>
              </a:highlight>
            </a:endParaRPr>
          </a:p>
          <a:p>
            <a:pPr indent="0" lvl="0" marL="0" rtl="0" algn="l">
              <a:spcBef>
                <a:spcPts val="0"/>
              </a:spcBef>
              <a:spcAft>
                <a:spcPts val="0"/>
              </a:spcAft>
              <a:buSzPts val="990"/>
              <a:buNone/>
            </a:pPr>
            <a:r>
              <a:t/>
            </a:r>
            <a:endParaRPr sz="1400"/>
          </a:p>
        </p:txBody>
      </p:sp>
      <p:sp>
        <p:nvSpPr>
          <p:cNvPr id="853" name="Google Shape;853;p90"/>
          <p:cNvSpPr txBox="1"/>
          <p:nvPr/>
        </p:nvSpPr>
        <p:spPr>
          <a:xfrm>
            <a:off x="0" y="1256550"/>
            <a:ext cx="9144000" cy="2630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Tham số đầu vào gồm ma trận dự đoán đầu ra A</a:t>
            </a:r>
            <a:r>
              <a:rPr baseline="-25000" lang="en-GB">
                <a:highlight>
                  <a:srgbClr val="FFFFFF"/>
                </a:highlight>
                <a:latin typeface="Times New Roman"/>
                <a:ea typeface="Times New Roman"/>
                <a:cs typeface="Times New Roman"/>
                <a:sym typeface="Times New Roman"/>
              </a:rPr>
              <a:t>L</a:t>
            </a:r>
            <a:r>
              <a:rPr lang="en-GB">
                <a:highlight>
                  <a:srgbClr val="FFFFFF"/>
                </a:highlight>
                <a:latin typeface="Times New Roman"/>
                <a:ea typeface="Times New Roman"/>
                <a:cs typeface="Times New Roman"/>
                <a:sym typeface="Times New Roman"/>
              </a:rPr>
              <a:t>, ma trận Y, các tham số parameters, giá trị trung gian forward_cache và tên hàm kích hoạt activation..</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Khởi tạo các biến grads là một dictionary lưu trữ các gradient của W và b cho từng tầng, L là số lớp của mạng neuron, m là số lượng mẫu.</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Dựa vào các công thức tính gradient cho lớp cuối cùng, gán giá trị ban đầu cho grads[‘dZ’ + L], grads[‘dW’ + L], grads[‘db’ + L], tham số keepims=True trong hàm np.sum để giúp giữ nguyên số chiều của mảng không bị giảm.</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Thực hiện vòng lặp ngược từ L-1 đến 1 để tính gradient dZ cho từng tầng ẩn, dựa trên gradient của tầng kế tiếp và đạo hàm của hàm kích hoạt, nếu là hàm relu sẽ nhân cho đạo hàm của hàm relu, ngược lại sẽ nhân cho đạo hàm của hàm tanh. Tương tự tầng cuối, tính dW và db cho các tầng ẩn còn lại.</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Hàm sẽ trả về grads chứa các gradient dW và db cho từng lớp.</a:t>
            </a:r>
            <a:endParaRPr>
              <a:highlight>
                <a:srgbClr val="FFFFFF"/>
              </a:highlight>
              <a:latin typeface="Times New Roman"/>
              <a:ea typeface="Times New Roman"/>
              <a:cs typeface="Times New Roman"/>
              <a:sym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91"/>
          <p:cNvSpPr txBox="1"/>
          <p:nvPr>
            <p:ph type="title"/>
          </p:nvPr>
        </p:nvSpPr>
        <p:spPr>
          <a:xfrm>
            <a:off x="506775" y="152400"/>
            <a:ext cx="5666700" cy="35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GB" sz="1700">
                <a:solidFill>
                  <a:srgbClr val="000000"/>
                </a:solidFill>
                <a:highlight>
                  <a:srgbClr val="FFFFFF"/>
                </a:highlight>
              </a:rPr>
              <a:t>Hàm lan truyền ngược</a:t>
            </a:r>
            <a:endParaRPr sz="1700">
              <a:solidFill>
                <a:srgbClr val="000000"/>
              </a:solidFill>
              <a:highlight>
                <a:srgbClr val="FFFFFF"/>
              </a:highlight>
            </a:endParaRPr>
          </a:p>
          <a:p>
            <a:pPr indent="0" lvl="0" marL="0" rtl="0" algn="l">
              <a:spcBef>
                <a:spcPts val="0"/>
              </a:spcBef>
              <a:spcAft>
                <a:spcPts val="0"/>
              </a:spcAft>
              <a:buSzPts val="990"/>
              <a:buNone/>
            </a:pPr>
            <a:r>
              <a:t/>
            </a:r>
            <a:endParaRPr sz="1400"/>
          </a:p>
        </p:txBody>
      </p:sp>
      <p:pic>
        <p:nvPicPr>
          <p:cNvPr id="859" name="Google Shape;859;p91"/>
          <p:cNvPicPr preferRelativeResize="0"/>
          <p:nvPr/>
        </p:nvPicPr>
        <p:blipFill>
          <a:blip r:embed="rId3">
            <a:alphaModFix/>
          </a:blip>
          <a:stretch>
            <a:fillRect/>
          </a:stretch>
        </p:blipFill>
        <p:spPr>
          <a:xfrm>
            <a:off x="76200" y="739800"/>
            <a:ext cx="8991601" cy="4080347"/>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92"/>
          <p:cNvSpPr txBox="1"/>
          <p:nvPr>
            <p:ph type="title"/>
          </p:nvPr>
        </p:nvSpPr>
        <p:spPr>
          <a:xfrm>
            <a:off x="506775" y="304800"/>
            <a:ext cx="5666700" cy="35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GB" sz="1700">
                <a:solidFill>
                  <a:srgbClr val="000000"/>
                </a:solidFill>
                <a:highlight>
                  <a:srgbClr val="FFFFFF"/>
                </a:highlight>
              </a:rPr>
              <a:t>Hàm cập nhật các tham số</a:t>
            </a:r>
            <a:endParaRPr sz="1700">
              <a:solidFill>
                <a:srgbClr val="000000"/>
              </a:solidFill>
              <a:highlight>
                <a:srgbClr val="FFFFFF"/>
              </a:highlight>
            </a:endParaRPr>
          </a:p>
          <a:p>
            <a:pPr indent="0" lvl="0" marL="0" rtl="0" algn="l">
              <a:spcBef>
                <a:spcPts val="0"/>
              </a:spcBef>
              <a:spcAft>
                <a:spcPts val="0"/>
              </a:spcAft>
              <a:buSzPts val="990"/>
              <a:buNone/>
            </a:pPr>
            <a:r>
              <a:t/>
            </a:r>
            <a:endParaRPr sz="1400"/>
          </a:p>
        </p:txBody>
      </p:sp>
      <p:sp>
        <p:nvSpPr>
          <p:cNvPr id="865" name="Google Shape;865;p92"/>
          <p:cNvSpPr txBox="1"/>
          <p:nvPr/>
        </p:nvSpPr>
        <p:spPr>
          <a:xfrm>
            <a:off x="184800" y="798550"/>
            <a:ext cx="87744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Tham số đầu vào gồm các tham số parameters, tham số grads và tốc độ học learning_rate.</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Khởi tạo L là số lớp của mạng neuron.</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Thực hiện vòng lặp trong khoảng của L để cập nhật các trọng số và hệ số bias b.</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Hàm trả về dictionary parameters chứa W và b đã được cập nhật.</a:t>
            </a:r>
            <a:endParaRPr/>
          </a:p>
        </p:txBody>
      </p:sp>
      <p:pic>
        <p:nvPicPr>
          <p:cNvPr id="866" name="Google Shape;866;p92"/>
          <p:cNvPicPr preferRelativeResize="0"/>
          <p:nvPr/>
        </p:nvPicPr>
        <p:blipFill>
          <a:blip r:embed="rId3">
            <a:alphaModFix/>
          </a:blip>
          <a:stretch>
            <a:fillRect/>
          </a:stretch>
        </p:blipFill>
        <p:spPr>
          <a:xfrm>
            <a:off x="412825" y="2148475"/>
            <a:ext cx="8546374" cy="180482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93"/>
          <p:cNvSpPr txBox="1"/>
          <p:nvPr>
            <p:ph type="title"/>
          </p:nvPr>
        </p:nvSpPr>
        <p:spPr>
          <a:xfrm>
            <a:off x="506775" y="76200"/>
            <a:ext cx="5666700" cy="35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GB" sz="1700">
                <a:solidFill>
                  <a:srgbClr val="000000"/>
                </a:solidFill>
                <a:highlight>
                  <a:srgbClr val="FFFFFF"/>
                </a:highlight>
              </a:rPr>
              <a:t>Hàm dự đoán kết quả</a:t>
            </a:r>
            <a:endParaRPr sz="1700">
              <a:solidFill>
                <a:srgbClr val="000000"/>
              </a:solidFill>
              <a:highlight>
                <a:srgbClr val="FFFFFF"/>
              </a:highlight>
            </a:endParaRPr>
          </a:p>
          <a:p>
            <a:pPr indent="0" lvl="0" marL="0" rtl="0" algn="l">
              <a:spcBef>
                <a:spcPts val="0"/>
              </a:spcBef>
              <a:spcAft>
                <a:spcPts val="0"/>
              </a:spcAft>
              <a:buSzPts val="990"/>
              <a:buNone/>
            </a:pPr>
            <a:r>
              <a:t/>
            </a:r>
            <a:endParaRPr sz="1400"/>
          </a:p>
        </p:txBody>
      </p:sp>
      <p:sp>
        <p:nvSpPr>
          <p:cNvPr id="872" name="Google Shape;872;p93"/>
          <p:cNvSpPr txBox="1"/>
          <p:nvPr/>
        </p:nvSpPr>
        <p:spPr>
          <a:xfrm>
            <a:off x="0" y="428750"/>
            <a:ext cx="9144000" cy="2134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Hàm nhận đầu vào là ma trận X, tham số parameters, và tên hàm kích hoạt.</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Khởi tạo m là số lượng mẫu</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Thực hiện lan truyền tiến qua mạng để lấy dự đoán y_pred, các giá trị trung gian của từng tầng caches.</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Nếu Y_train là mảng có một hàng (phân lớp nhị phân), y_pred là mảng với các phần tử sẽ được kiểm tra nếu y_pred &gt; 0.5 thì là 1, ngược lại là 0.</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Nếu Y_train có nhiều hàng (phân nhiều lớp), hàm np.argmax dùng để tìm vị trí của giá trị lớn nhất trong mỗi cột y_pred.</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Hàm trả về mảng dự đoán y_pred và độ chính xác của y_pred so với y. </a:t>
            </a:r>
            <a:endParaRPr/>
          </a:p>
        </p:txBody>
      </p:sp>
      <p:pic>
        <p:nvPicPr>
          <p:cNvPr id="873" name="Google Shape;873;p93"/>
          <p:cNvPicPr preferRelativeResize="0"/>
          <p:nvPr/>
        </p:nvPicPr>
        <p:blipFill>
          <a:blip r:embed="rId3">
            <a:alphaModFix/>
          </a:blip>
          <a:stretch>
            <a:fillRect/>
          </a:stretch>
        </p:blipFill>
        <p:spPr>
          <a:xfrm>
            <a:off x="1685925" y="2495550"/>
            <a:ext cx="5772150" cy="2562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2"/>
          <p:cNvSpPr txBox="1"/>
          <p:nvPr>
            <p:ph type="title"/>
          </p:nvPr>
        </p:nvSpPr>
        <p:spPr>
          <a:xfrm>
            <a:off x="582975" y="381000"/>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Mô hình huấn luyện</a:t>
            </a:r>
            <a:endParaRPr b="1" sz="1900"/>
          </a:p>
        </p:txBody>
      </p:sp>
      <p:sp>
        <p:nvSpPr>
          <p:cNvPr id="365" name="Google Shape;365;p22"/>
          <p:cNvSpPr txBox="1"/>
          <p:nvPr/>
        </p:nvSpPr>
        <p:spPr>
          <a:xfrm>
            <a:off x="761400" y="1273200"/>
            <a:ext cx="7468800" cy="3263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Các tham số đầu vào:</a:t>
            </a:r>
            <a:endParaRPr sz="1600">
              <a:highlight>
                <a:srgbClr val="FFFFFF"/>
              </a:highlight>
              <a:latin typeface="Times New Roman"/>
              <a:ea typeface="Times New Roman"/>
              <a:cs typeface="Times New Roman"/>
              <a:sym typeface="Times New Roman"/>
            </a:endParaRPr>
          </a:p>
          <a:p>
            <a:pPr indent="-330200" lvl="0" marL="914400" rtl="0" algn="l">
              <a:lnSpc>
                <a:spcPct val="115000"/>
              </a:lnSpc>
              <a:spcBef>
                <a:spcPts val="0"/>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Các ma trận X, Y của 2 tập dữ liệu train và test</a:t>
            </a:r>
            <a:endParaRPr sz="1600">
              <a:highlight>
                <a:srgbClr val="FFFFFF"/>
              </a:highlight>
              <a:latin typeface="Times New Roman"/>
              <a:ea typeface="Times New Roman"/>
              <a:cs typeface="Times New Roman"/>
              <a:sym typeface="Times New Roman"/>
            </a:endParaRPr>
          </a:p>
          <a:p>
            <a:pPr indent="-330200" lvl="0" marL="914400" rtl="0" algn="l">
              <a:lnSpc>
                <a:spcPct val="115000"/>
              </a:lnSpc>
              <a:spcBef>
                <a:spcPts val="0"/>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learning_rate: Tốc độ học, kiểm soát kích thước bước trong Gradient Descent.</a:t>
            </a:r>
            <a:endParaRPr sz="1600">
              <a:highlight>
                <a:srgbClr val="FFFFFF"/>
              </a:highlight>
              <a:latin typeface="Times New Roman"/>
              <a:ea typeface="Times New Roman"/>
              <a:cs typeface="Times New Roman"/>
              <a:sym typeface="Times New Roman"/>
            </a:endParaRPr>
          </a:p>
          <a:p>
            <a:pPr indent="-330200" lvl="0" marL="914400" rtl="0" algn="l">
              <a:lnSpc>
                <a:spcPct val="115000"/>
              </a:lnSpc>
              <a:spcBef>
                <a:spcPts val="0"/>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iteration: Số lần lặp (vòng lặp) trong quá trình huấn luyện.</a:t>
            </a:r>
            <a:endParaRPr sz="1600">
              <a:highlight>
                <a:srgbClr val="FFFFFF"/>
              </a:highlight>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Khởi tạo các biến:</a:t>
            </a:r>
            <a:endParaRPr sz="1600">
              <a:highlight>
                <a:srgbClr val="FFFFFF"/>
              </a:highlight>
              <a:latin typeface="Times New Roman"/>
              <a:ea typeface="Times New Roman"/>
              <a:cs typeface="Times New Roman"/>
              <a:sym typeface="Times New Roman"/>
            </a:endParaRPr>
          </a:p>
          <a:p>
            <a:pPr indent="-330200" lvl="0" marL="971550" rtl="0" algn="l">
              <a:lnSpc>
                <a:spcPct val="115000"/>
              </a:lnSpc>
              <a:spcBef>
                <a:spcPts val="0"/>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m = Y_train.size: số lượng mẫu dữ liệu</a:t>
            </a:r>
            <a:endParaRPr sz="1600">
              <a:highlight>
                <a:srgbClr val="FFFFFF"/>
              </a:highlight>
              <a:latin typeface="Times New Roman"/>
              <a:ea typeface="Times New Roman"/>
              <a:cs typeface="Times New Roman"/>
              <a:sym typeface="Times New Roman"/>
            </a:endParaRPr>
          </a:p>
          <a:p>
            <a:pPr indent="-330200" lvl="0" marL="971550" rtl="0" algn="l">
              <a:lnSpc>
                <a:spcPct val="115000"/>
              </a:lnSpc>
              <a:spcBef>
                <a:spcPts val="0"/>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theta = np.zeros((X.shape[1], 1)): khởi tạo trọng số</a:t>
            </a:r>
            <a:endParaRPr sz="1600">
              <a:highlight>
                <a:srgbClr val="FFFFFF"/>
              </a:highlight>
              <a:latin typeface="Times New Roman"/>
              <a:ea typeface="Times New Roman"/>
              <a:cs typeface="Times New Roman"/>
              <a:sym typeface="Times New Roman"/>
            </a:endParaRPr>
          </a:p>
          <a:p>
            <a:pPr indent="-330200" lvl="0" marL="971550" rtl="0" algn="l">
              <a:lnSpc>
                <a:spcPct val="115000"/>
              </a:lnSpc>
              <a:spcBef>
                <a:spcPts val="0"/>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cost_list_train=[]: Danh sách để lưu các giá trị hàm mất mát của tập dữ liệu train trong từng vòng lặp</a:t>
            </a:r>
            <a:endParaRPr sz="1600">
              <a:highlight>
                <a:srgbClr val="FFFFFF"/>
              </a:highlight>
              <a:latin typeface="Times New Roman"/>
              <a:ea typeface="Times New Roman"/>
              <a:cs typeface="Times New Roman"/>
              <a:sym typeface="Times New Roman"/>
            </a:endParaRPr>
          </a:p>
          <a:p>
            <a:pPr indent="-330200" lvl="0" marL="971550" rtl="0" algn="l">
              <a:lnSpc>
                <a:spcPct val="115000"/>
              </a:lnSpc>
              <a:spcBef>
                <a:spcPts val="0"/>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cost_list_test=[]: Danh sách để lưu các giá trị hàm mất mát của tập dữ liệu test trong từng vòng lặp</a:t>
            </a:r>
            <a:endParaRPr sz="1600">
              <a:highlight>
                <a:srgbClr val="FFFFFF"/>
              </a:highlight>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94"/>
          <p:cNvSpPr txBox="1"/>
          <p:nvPr>
            <p:ph type="title"/>
          </p:nvPr>
        </p:nvSpPr>
        <p:spPr>
          <a:xfrm>
            <a:off x="506775" y="0"/>
            <a:ext cx="5666700" cy="35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GB" sz="1700">
                <a:solidFill>
                  <a:srgbClr val="000000"/>
                </a:solidFill>
                <a:highlight>
                  <a:srgbClr val="FFFFFF"/>
                </a:highlight>
              </a:rPr>
              <a:t>Mô hình hoàn chỉnh</a:t>
            </a:r>
            <a:endParaRPr sz="1700">
              <a:solidFill>
                <a:srgbClr val="000000"/>
              </a:solidFill>
              <a:highlight>
                <a:srgbClr val="FFFFFF"/>
              </a:highlight>
            </a:endParaRPr>
          </a:p>
          <a:p>
            <a:pPr indent="0" lvl="0" marL="0" rtl="0" algn="l">
              <a:spcBef>
                <a:spcPts val="0"/>
              </a:spcBef>
              <a:spcAft>
                <a:spcPts val="0"/>
              </a:spcAft>
              <a:buSzPts val="990"/>
              <a:buNone/>
            </a:pPr>
            <a:r>
              <a:t/>
            </a:r>
            <a:endParaRPr sz="1400"/>
          </a:p>
        </p:txBody>
      </p:sp>
      <p:sp>
        <p:nvSpPr>
          <p:cNvPr id="879" name="Google Shape;879;p94"/>
          <p:cNvSpPr txBox="1"/>
          <p:nvPr/>
        </p:nvSpPr>
        <p:spPr>
          <a:xfrm>
            <a:off x="0" y="282600"/>
            <a:ext cx="9144000" cy="2382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Tham số đầu vào bao gồm các ma trận X,Y của train và test, mảng layer_dims chứa số lượng neuron của mỗi tầng, tên hàm kích hoạt, chỉ số tốc độ học và số lần lặp.</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Hàm np.random.seed(1) để đảm bảo kết quả ngẫu nhiên được nhất quán.</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Tạo các danh sách costs để lưu trữ giá trị hàm lỗi qua các lần lặp.</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Khởi tạo tham số parameters </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Thực hiện vòng lặp để huấn luyện mô hình với các bước lan truyền tiến, tính toán hàm lỗi, lan truyền ngược và cập nhật các tham số W và b</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Sau mỗi num_iterations / 10 lần lặp, in giá trị hàm lỗi cost.</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Hàm trả về các parameters đã được tối ưu hóa sau khi hoàn tất các lần lặp.</a:t>
            </a:r>
            <a:endParaRPr/>
          </a:p>
        </p:txBody>
      </p:sp>
      <p:pic>
        <p:nvPicPr>
          <p:cNvPr id="880" name="Google Shape;880;p94"/>
          <p:cNvPicPr preferRelativeResize="0"/>
          <p:nvPr/>
        </p:nvPicPr>
        <p:blipFill>
          <a:blip r:embed="rId3">
            <a:alphaModFix/>
          </a:blip>
          <a:stretch>
            <a:fillRect/>
          </a:stretch>
        </p:blipFill>
        <p:spPr>
          <a:xfrm>
            <a:off x="1731225" y="2563525"/>
            <a:ext cx="5772150" cy="25050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95"/>
          <p:cNvSpPr txBox="1"/>
          <p:nvPr>
            <p:ph type="title"/>
          </p:nvPr>
        </p:nvSpPr>
        <p:spPr>
          <a:xfrm>
            <a:off x="506775" y="381000"/>
            <a:ext cx="5666700" cy="35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GB" sz="1700">
                <a:solidFill>
                  <a:srgbClr val="000000"/>
                </a:solidFill>
                <a:highlight>
                  <a:srgbClr val="FFFFFF"/>
                </a:highlight>
              </a:rPr>
              <a:t>Mô hình hoàn chỉnh</a:t>
            </a:r>
            <a:endParaRPr sz="1700">
              <a:solidFill>
                <a:srgbClr val="000000"/>
              </a:solidFill>
              <a:highlight>
                <a:srgbClr val="FFFFFF"/>
              </a:highlight>
            </a:endParaRPr>
          </a:p>
          <a:p>
            <a:pPr indent="0" lvl="0" marL="0" rtl="0" algn="l">
              <a:spcBef>
                <a:spcPts val="0"/>
              </a:spcBef>
              <a:spcAft>
                <a:spcPts val="0"/>
              </a:spcAft>
              <a:buSzPts val="990"/>
              <a:buNone/>
            </a:pPr>
            <a:r>
              <a:t/>
            </a:r>
            <a:endParaRPr sz="1400"/>
          </a:p>
        </p:txBody>
      </p:sp>
      <p:pic>
        <p:nvPicPr>
          <p:cNvPr id="886" name="Google Shape;886;p95"/>
          <p:cNvPicPr preferRelativeResize="0"/>
          <p:nvPr/>
        </p:nvPicPr>
        <p:blipFill>
          <a:blip r:embed="rId3">
            <a:alphaModFix/>
          </a:blip>
          <a:stretch>
            <a:fillRect/>
          </a:stretch>
        </p:blipFill>
        <p:spPr>
          <a:xfrm>
            <a:off x="704350" y="969804"/>
            <a:ext cx="7390250" cy="31097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96"/>
          <p:cNvSpPr txBox="1"/>
          <p:nvPr>
            <p:ph type="title"/>
          </p:nvPr>
        </p:nvSpPr>
        <p:spPr>
          <a:xfrm>
            <a:off x="506775" y="381000"/>
            <a:ext cx="5666700" cy="3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1700">
                <a:solidFill>
                  <a:srgbClr val="000000"/>
                </a:solidFill>
                <a:highlight>
                  <a:srgbClr val="FFFFFF"/>
                </a:highlight>
              </a:rPr>
              <a:t>Hàm main</a:t>
            </a:r>
            <a:endParaRPr sz="1400"/>
          </a:p>
        </p:txBody>
      </p:sp>
      <p:pic>
        <p:nvPicPr>
          <p:cNvPr id="892" name="Google Shape;892;p96"/>
          <p:cNvPicPr preferRelativeResize="0"/>
          <p:nvPr/>
        </p:nvPicPr>
        <p:blipFill>
          <a:blip r:embed="rId3">
            <a:alphaModFix/>
          </a:blip>
          <a:stretch>
            <a:fillRect/>
          </a:stretch>
        </p:blipFill>
        <p:spPr>
          <a:xfrm>
            <a:off x="1241475" y="1296450"/>
            <a:ext cx="7038625" cy="26482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97"/>
          <p:cNvSpPr txBox="1"/>
          <p:nvPr>
            <p:ph type="title"/>
          </p:nvPr>
        </p:nvSpPr>
        <p:spPr>
          <a:xfrm>
            <a:off x="506775" y="381000"/>
            <a:ext cx="5666700" cy="3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1700">
                <a:solidFill>
                  <a:srgbClr val="000000"/>
                </a:solidFill>
                <a:highlight>
                  <a:srgbClr val="FFFFFF"/>
                </a:highlight>
              </a:rPr>
              <a:t>Hàm main</a:t>
            </a:r>
            <a:endParaRPr sz="1400"/>
          </a:p>
        </p:txBody>
      </p:sp>
      <p:pic>
        <p:nvPicPr>
          <p:cNvPr id="898" name="Google Shape;898;p97"/>
          <p:cNvPicPr preferRelativeResize="0"/>
          <p:nvPr/>
        </p:nvPicPr>
        <p:blipFill rotWithShape="1">
          <a:blip r:embed="rId3">
            <a:alphaModFix/>
          </a:blip>
          <a:srcRect b="5168" l="0" r="0" t="0"/>
          <a:stretch/>
        </p:blipFill>
        <p:spPr>
          <a:xfrm>
            <a:off x="1119800" y="997900"/>
            <a:ext cx="6904400" cy="32813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98"/>
          <p:cNvSpPr txBox="1"/>
          <p:nvPr>
            <p:ph type="title"/>
          </p:nvPr>
        </p:nvSpPr>
        <p:spPr>
          <a:xfrm>
            <a:off x="506775" y="381000"/>
            <a:ext cx="5666700" cy="3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1700">
                <a:solidFill>
                  <a:srgbClr val="000000"/>
                </a:solidFill>
                <a:highlight>
                  <a:srgbClr val="FFFFFF"/>
                </a:highlight>
              </a:rPr>
              <a:t>Mô hình của thư viện </a:t>
            </a:r>
            <a:r>
              <a:rPr lang="en-GB" sz="1700">
                <a:solidFill>
                  <a:srgbClr val="000000"/>
                </a:solidFill>
                <a:highlight>
                  <a:srgbClr val="FFFFFF"/>
                </a:highlight>
              </a:rPr>
              <a:t>Tensorflow</a:t>
            </a:r>
            <a:endParaRPr sz="1400"/>
          </a:p>
        </p:txBody>
      </p:sp>
      <p:sp>
        <p:nvSpPr>
          <p:cNvPr id="904" name="Google Shape;904;p98"/>
          <p:cNvSpPr txBox="1"/>
          <p:nvPr/>
        </p:nvSpPr>
        <p:spPr>
          <a:xfrm>
            <a:off x="1197825" y="90422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Import các thư viện</a:t>
            </a:r>
            <a:endParaRPr/>
          </a:p>
        </p:txBody>
      </p:sp>
      <p:pic>
        <p:nvPicPr>
          <p:cNvPr id="905" name="Google Shape;905;p98"/>
          <p:cNvPicPr preferRelativeResize="0"/>
          <p:nvPr/>
        </p:nvPicPr>
        <p:blipFill>
          <a:blip r:embed="rId3">
            <a:alphaModFix/>
          </a:blip>
          <a:stretch>
            <a:fillRect/>
          </a:stretch>
        </p:blipFill>
        <p:spPr>
          <a:xfrm>
            <a:off x="2376488" y="1362075"/>
            <a:ext cx="4391025" cy="1209675"/>
          </a:xfrm>
          <a:prstGeom prst="rect">
            <a:avLst/>
          </a:prstGeom>
          <a:noFill/>
          <a:ln>
            <a:noFill/>
          </a:ln>
        </p:spPr>
      </p:pic>
      <p:sp>
        <p:nvSpPr>
          <p:cNvPr id="906" name="Google Shape;906;p98"/>
          <p:cNvSpPr txBox="1"/>
          <p:nvPr/>
        </p:nvSpPr>
        <p:spPr>
          <a:xfrm>
            <a:off x="1197825" y="2770875"/>
            <a:ext cx="71775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Chuẩn bị các dữ liệu, chuyển vị các ma trận X,Y để phù hợp với đầu vào của mô hình.</a:t>
            </a:r>
            <a:endParaRPr/>
          </a:p>
        </p:txBody>
      </p:sp>
      <p:pic>
        <p:nvPicPr>
          <p:cNvPr id="907" name="Google Shape;907;p98"/>
          <p:cNvPicPr preferRelativeResize="0"/>
          <p:nvPr/>
        </p:nvPicPr>
        <p:blipFill>
          <a:blip r:embed="rId4">
            <a:alphaModFix/>
          </a:blip>
          <a:stretch>
            <a:fillRect/>
          </a:stretch>
        </p:blipFill>
        <p:spPr>
          <a:xfrm>
            <a:off x="3495675" y="3370200"/>
            <a:ext cx="2152650" cy="11049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99"/>
          <p:cNvSpPr txBox="1"/>
          <p:nvPr>
            <p:ph type="title"/>
          </p:nvPr>
        </p:nvSpPr>
        <p:spPr>
          <a:xfrm>
            <a:off x="506775" y="381000"/>
            <a:ext cx="5666700" cy="3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1700">
                <a:solidFill>
                  <a:srgbClr val="000000"/>
                </a:solidFill>
                <a:highlight>
                  <a:srgbClr val="FFFFFF"/>
                </a:highlight>
              </a:rPr>
              <a:t>Mô hình của thư viện Tensorflow</a:t>
            </a:r>
            <a:endParaRPr sz="1400"/>
          </a:p>
        </p:txBody>
      </p:sp>
      <p:sp>
        <p:nvSpPr>
          <p:cNvPr id="913" name="Google Shape;913;p99"/>
          <p:cNvSpPr txBox="1"/>
          <p:nvPr/>
        </p:nvSpPr>
        <p:spPr>
          <a:xfrm>
            <a:off x="1282813" y="850838"/>
            <a:ext cx="65784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Khởi tạo mô hình với các tham số tương đương với mô hình tự cài đặt</a:t>
            </a:r>
            <a:endParaRPr>
              <a:highlight>
                <a:srgbClr val="FFFFFF"/>
              </a:highlight>
              <a:latin typeface="Times New Roman"/>
              <a:ea typeface="Times New Roman"/>
              <a:cs typeface="Times New Roman"/>
              <a:sym typeface="Times New Roman"/>
            </a:endParaRPr>
          </a:p>
        </p:txBody>
      </p:sp>
      <p:pic>
        <p:nvPicPr>
          <p:cNvPr id="914" name="Google Shape;914;p99"/>
          <p:cNvPicPr preferRelativeResize="0"/>
          <p:nvPr/>
        </p:nvPicPr>
        <p:blipFill>
          <a:blip r:embed="rId3">
            <a:alphaModFix/>
          </a:blip>
          <a:stretch>
            <a:fillRect/>
          </a:stretch>
        </p:blipFill>
        <p:spPr>
          <a:xfrm>
            <a:off x="885275" y="1644400"/>
            <a:ext cx="7373450" cy="24821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00"/>
          <p:cNvSpPr txBox="1"/>
          <p:nvPr>
            <p:ph type="title"/>
          </p:nvPr>
        </p:nvSpPr>
        <p:spPr>
          <a:xfrm>
            <a:off x="506775" y="76200"/>
            <a:ext cx="5666700" cy="3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1700">
                <a:solidFill>
                  <a:srgbClr val="000000"/>
                </a:solidFill>
                <a:highlight>
                  <a:srgbClr val="FFFFFF"/>
                </a:highlight>
              </a:rPr>
              <a:t>Mô hình của thư viện Tensorflow</a:t>
            </a:r>
            <a:endParaRPr sz="1400"/>
          </a:p>
        </p:txBody>
      </p:sp>
      <p:sp>
        <p:nvSpPr>
          <p:cNvPr id="920" name="Google Shape;920;p100"/>
          <p:cNvSpPr txBox="1"/>
          <p:nvPr/>
        </p:nvSpPr>
        <p:spPr>
          <a:xfrm>
            <a:off x="506763" y="434988"/>
            <a:ext cx="65784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lang="en-GB">
                <a:highlight>
                  <a:srgbClr val="FFFFFF"/>
                </a:highlight>
                <a:latin typeface="Times New Roman"/>
                <a:ea typeface="Times New Roman"/>
                <a:cs typeface="Times New Roman"/>
                <a:sym typeface="Times New Roman"/>
              </a:rPr>
              <a:t>Kết quả</a:t>
            </a:r>
            <a:endParaRPr>
              <a:highlight>
                <a:srgbClr val="FFFFFF"/>
              </a:highlight>
              <a:latin typeface="Times New Roman"/>
              <a:ea typeface="Times New Roman"/>
              <a:cs typeface="Times New Roman"/>
              <a:sym typeface="Times New Roman"/>
            </a:endParaRPr>
          </a:p>
        </p:txBody>
      </p:sp>
      <p:pic>
        <p:nvPicPr>
          <p:cNvPr id="921" name="Google Shape;921;p100"/>
          <p:cNvPicPr preferRelativeResize="0"/>
          <p:nvPr/>
        </p:nvPicPr>
        <p:blipFill>
          <a:blip r:embed="rId3">
            <a:alphaModFix/>
          </a:blip>
          <a:stretch>
            <a:fillRect/>
          </a:stretch>
        </p:blipFill>
        <p:spPr>
          <a:xfrm>
            <a:off x="891700" y="776475"/>
            <a:ext cx="7494750" cy="42544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01"/>
          <p:cNvSpPr txBox="1"/>
          <p:nvPr>
            <p:ph type="title"/>
          </p:nvPr>
        </p:nvSpPr>
        <p:spPr>
          <a:xfrm>
            <a:off x="582975" y="457200"/>
            <a:ext cx="5666700" cy="3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1700">
                <a:solidFill>
                  <a:srgbClr val="000000"/>
                </a:solidFill>
                <a:highlight>
                  <a:srgbClr val="FFFFFF"/>
                </a:highlight>
              </a:rPr>
              <a:t>So sánh mô hình tự cài đặt với </a:t>
            </a:r>
            <a:r>
              <a:rPr lang="en-GB" sz="1700">
                <a:solidFill>
                  <a:srgbClr val="000000"/>
                </a:solidFill>
                <a:highlight>
                  <a:srgbClr val="FFFFFF"/>
                </a:highlight>
              </a:rPr>
              <a:t>thư viện Tensorflow</a:t>
            </a:r>
            <a:endParaRPr sz="1400"/>
          </a:p>
        </p:txBody>
      </p:sp>
      <p:sp>
        <p:nvSpPr>
          <p:cNvPr id="927" name="Google Shape;927;p101"/>
          <p:cNvSpPr txBox="1"/>
          <p:nvPr/>
        </p:nvSpPr>
        <p:spPr>
          <a:xfrm>
            <a:off x="1561850" y="4673775"/>
            <a:ext cx="62967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highlight>
                  <a:srgbClr val="FFFFFF"/>
                </a:highlight>
                <a:latin typeface="Times New Roman"/>
                <a:ea typeface="Times New Roman"/>
                <a:cs typeface="Times New Roman"/>
                <a:sym typeface="Times New Roman"/>
              </a:rPr>
              <a:t>Biểu đồ thể hiện giá trị hàm lỗi của các tập dữ liệu train, test so với số lần huấn luyện</a:t>
            </a:r>
            <a:endParaRPr/>
          </a:p>
        </p:txBody>
      </p:sp>
      <p:pic>
        <p:nvPicPr>
          <p:cNvPr id="928" name="Google Shape;928;p101"/>
          <p:cNvPicPr preferRelativeResize="0"/>
          <p:nvPr/>
        </p:nvPicPr>
        <p:blipFill>
          <a:blip r:embed="rId3">
            <a:alphaModFix/>
          </a:blip>
          <a:stretch>
            <a:fillRect/>
          </a:stretch>
        </p:blipFill>
        <p:spPr>
          <a:xfrm>
            <a:off x="173425" y="876301"/>
            <a:ext cx="4553347" cy="2933700"/>
          </a:xfrm>
          <a:prstGeom prst="rect">
            <a:avLst/>
          </a:prstGeom>
          <a:noFill/>
          <a:ln>
            <a:noFill/>
          </a:ln>
        </p:spPr>
      </p:pic>
      <p:pic>
        <p:nvPicPr>
          <p:cNvPr id="929" name="Google Shape;929;p101"/>
          <p:cNvPicPr preferRelativeResize="0"/>
          <p:nvPr/>
        </p:nvPicPr>
        <p:blipFill>
          <a:blip r:embed="rId4">
            <a:alphaModFix/>
          </a:blip>
          <a:stretch>
            <a:fillRect/>
          </a:stretch>
        </p:blipFill>
        <p:spPr>
          <a:xfrm>
            <a:off x="4854875" y="824775"/>
            <a:ext cx="4105275" cy="3124200"/>
          </a:xfrm>
          <a:prstGeom prst="rect">
            <a:avLst/>
          </a:prstGeom>
          <a:noFill/>
          <a:ln>
            <a:noFill/>
          </a:ln>
        </p:spPr>
      </p:pic>
      <p:sp>
        <p:nvSpPr>
          <p:cNvPr id="930" name="Google Shape;930;p101"/>
          <p:cNvSpPr txBox="1"/>
          <p:nvPr/>
        </p:nvSpPr>
        <p:spPr>
          <a:xfrm>
            <a:off x="1835575" y="3948975"/>
            <a:ext cx="1617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highlight>
                  <a:srgbClr val="FFFFFF"/>
                </a:highlight>
                <a:latin typeface="Times New Roman"/>
                <a:ea typeface="Times New Roman"/>
                <a:cs typeface="Times New Roman"/>
                <a:sym typeface="Times New Roman"/>
              </a:rPr>
              <a:t>Mô hình tự cài đặt</a:t>
            </a:r>
            <a:endParaRPr/>
          </a:p>
        </p:txBody>
      </p:sp>
      <p:sp>
        <p:nvSpPr>
          <p:cNvPr id="931" name="Google Shape;931;p101"/>
          <p:cNvSpPr txBox="1"/>
          <p:nvPr/>
        </p:nvSpPr>
        <p:spPr>
          <a:xfrm>
            <a:off x="5870025" y="3987375"/>
            <a:ext cx="2551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highlight>
                  <a:srgbClr val="FFFFFF"/>
                </a:highlight>
                <a:latin typeface="Times New Roman"/>
                <a:ea typeface="Times New Roman"/>
                <a:cs typeface="Times New Roman"/>
                <a:sym typeface="Times New Roman"/>
              </a:rPr>
              <a:t>Mô hình của thư viện tensorflow</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02"/>
          <p:cNvSpPr txBox="1"/>
          <p:nvPr>
            <p:ph type="title"/>
          </p:nvPr>
        </p:nvSpPr>
        <p:spPr>
          <a:xfrm>
            <a:off x="1056750" y="1910700"/>
            <a:ext cx="7030500" cy="999300"/>
          </a:xfrm>
          <a:prstGeom prst="rect">
            <a:avLst/>
          </a:prstGeom>
        </p:spPr>
        <p:txBody>
          <a:bodyPr anchorCtr="0" anchor="ctr" bIns="91425" lIns="91425" spcFirstLastPara="1" rIns="91425" wrap="square" tIns="91425">
            <a:noAutofit/>
          </a:bodyPr>
          <a:lstStyle/>
          <a:p>
            <a:pPr indent="0" lvl="0" marL="0" rtl="0" algn="ctr">
              <a:spcBef>
                <a:spcPts val="300"/>
              </a:spcBef>
              <a:spcAft>
                <a:spcPts val="0"/>
              </a:spcAft>
              <a:buNone/>
            </a:pPr>
            <a:r>
              <a:rPr lang="en-GB">
                <a:highlight>
                  <a:srgbClr val="FFFFFF"/>
                </a:highlight>
                <a:uFill>
                  <a:noFill/>
                </a:uFill>
                <a:hlinkClick r:id="rId3"/>
              </a:rPr>
              <a:t> Khai thác tập phổ biến</a:t>
            </a:r>
            <a:endParaRPr/>
          </a:p>
          <a:p>
            <a:pPr indent="0" lvl="0" marL="0" rtl="0" algn="ctr">
              <a:spcBef>
                <a:spcPts val="300"/>
              </a:spcBef>
              <a:spcAft>
                <a:spcPts val="0"/>
              </a:spcAft>
              <a:buNone/>
            </a:pPr>
            <a:r>
              <a:rPr lang="en-GB">
                <a:highlight>
                  <a:srgbClr val="FFFFFF"/>
                </a:highlight>
                <a:uFill>
                  <a:noFill/>
                </a:uFill>
                <a:hlinkClick r:id="rId4"/>
              </a:rPr>
              <a:t>Frequent Itemset Mining</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03"/>
          <p:cNvSpPr txBox="1"/>
          <p:nvPr>
            <p:ph type="title"/>
          </p:nvPr>
        </p:nvSpPr>
        <p:spPr>
          <a:xfrm>
            <a:off x="430575" y="431550"/>
            <a:ext cx="4424400" cy="428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500">
                <a:solidFill>
                  <a:srgbClr val="000000"/>
                </a:solidFill>
                <a:latin typeface="Arial"/>
                <a:ea typeface="Arial"/>
                <a:cs typeface="Arial"/>
                <a:sym typeface="Arial"/>
              </a:rPr>
              <a:t>Online Retail</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15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GB" sz="1500">
                <a:solidFill>
                  <a:srgbClr val="000000"/>
                </a:solidFill>
                <a:latin typeface="Arial"/>
                <a:ea typeface="Arial"/>
                <a:cs typeface="Arial"/>
                <a:sym typeface="Arial"/>
              </a:rPr>
              <a:t>Dataset Information:</a:t>
            </a:r>
            <a:endParaRPr sz="15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b="0" lang="en-GB" sz="1500">
                <a:solidFill>
                  <a:srgbClr val="000000"/>
                </a:solidFill>
                <a:latin typeface="Arial"/>
                <a:ea typeface="Arial"/>
                <a:cs typeface="Arial"/>
                <a:sym typeface="Arial"/>
              </a:rPr>
              <a:t>This is a transactional data set which contains all the transactions occurring between 01/12/2010 and 09/12/2011 for a UK-based and registered non-store online retail.The company mainly sells unique all-occasion gifts. Many customers of the company are wholesalers.</a:t>
            </a:r>
            <a:endParaRPr b="0" sz="15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t/>
            </a:r>
            <a:endParaRPr b="0" sz="1500">
              <a:solidFill>
                <a:srgbClr val="000000"/>
              </a:solidFill>
              <a:latin typeface="Arial"/>
              <a:ea typeface="Arial"/>
              <a:cs typeface="Arial"/>
              <a:sym typeface="Arial"/>
            </a:endParaRPr>
          </a:p>
          <a:p>
            <a:pPr indent="0" lvl="0" marL="0" rtl="0" algn="l">
              <a:spcBef>
                <a:spcPts val="0"/>
              </a:spcBef>
              <a:spcAft>
                <a:spcPts val="0"/>
              </a:spcAft>
              <a:buNone/>
            </a:pPr>
            <a:r>
              <a:rPr lang="en-GB" sz="1500">
                <a:solidFill>
                  <a:srgbClr val="000000"/>
                </a:solidFill>
                <a:latin typeface="Arial"/>
                <a:ea typeface="Arial"/>
                <a:cs typeface="Arial"/>
                <a:sym typeface="Arial"/>
              </a:rPr>
              <a:t>Nguồn: </a:t>
            </a:r>
            <a:r>
              <a:rPr lang="en-GB" sz="1500" u="sng">
                <a:solidFill>
                  <a:schemeClr val="hlink"/>
                </a:solidFill>
                <a:latin typeface="Arial"/>
                <a:ea typeface="Arial"/>
                <a:cs typeface="Arial"/>
                <a:sym typeface="Arial"/>
                <a:hlinkClick r:id="rId3"/>
              </a:rPr>
              <a:t>Online Retail - UCI Machine Learning Repository</a:t>
            </a:r>
            <a:endParaRPr sz="1500" u="sng">
              <a:solidFill>
                <a:srgbClr val="0000FF"/>
              </a:solidFill>
              <a:latin typeface="Arial"/>
              <a:ea typeface="Arial"/>
              <a:cs typeface="Arial"/>
              <a:sym typeface="Arial"/>
            </a:endParaRPr>
          </a:p>
        </p:txBody>
      </p:sp>
      <p:sp>
        <p:nvSpPr>
          <p:cNvPr id="942" name="Google Shape;942;p103"/>
          <p:cNvSpPr txBox="1"/>
          <p:nvPr>
            <p:ph type="title"/>
          </p:nvPr>
        </p:nvSpPr>
        <p:spPr>
          <a:xfrm>
            <a:off x="430575" y="0"/>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Thông tin về dataset</a:t>
            </a:r>
            <a:endParaRPr b="1" sz="1900"/>
          </a:p>
        </p:txBody>
      </p:sp>
      <p:pic>
        <p:nvPicPr>
          <p:cNvPr id="943" name="Google Shape;943;p103"/>
          <p:cNvPicPr preferRelativeResize="0"/>
          <p:nvPr/>
        </p:nvPicPr>
        <p:blipFill>
          <a:blip r:embed="rId4">
            <a:alphaModFix/>
          </a:blip>
          <a:stretch>
            <a:fillRect/>
          </a:stretch>
        </p:blipFill>
        <p:spPr>
          <a:xfrm>
            <a:off x="5007375" y="431550"/>
            <a:ext cx="1012866" cy="256200"/>
          </a:xfrm>
          <a:prstGeom prst="rect">
            <a:avLst/>
          </a:prstGeom>
          <a:noFill/>
          <a:ln>
            <a:noFill/>
          </a:ln>
        </p:spPr>
      </p:pic>
      <p:pic>
        <p:nvPicPr>
          <p:cNvPr id="944" name="Google Shape;944;p103"/>
          <p:cNvPicPr preferRelativeResize="0"/>
          <p:nvPr/>
        </p:nvPicPr>
        <p:blipFill>
          <a:blip r:embed="rId5">
            <a:alphaModFix/>
          </a:blip>
          <a:stretch>
            <a:fillRect/>
          </a:stretch>
        </p:blipFill>
        <p:spPr>
          <a:xfrm>
            <a:off x="5007375" y="838399"/>
            <a:ext cx="3984226" cy="3401966"/>
          </a:xfrm>
          <a:prstGeom prst="rect">
            <a:avLst/>
          </a:prstGeom>
          <a:noFill/>
          <a:ln>
            <a:noFill/>
          </a:ln>
        </p:spPr>
      </p:pic>
      <p:pic>
        <p:nvPicPr>
          <p:cNvPr id="945" name="Google Shape;945;p103"/>
          <p:cNvPicPr preferRelativeResize="0"/>
          <p:nvPr/>
        </p:nvPicPr>
        <p:blipFill>
          <a:blip r:embed="rId6">
            <a:alphaModFix/>
          </a:blip>
          <a:stretch>
            <a:fillRect/>
          </a:stretch>
        </p:blipFill>
        <p:spPr>
          <a:xfrm>
            <a:off x="4931175" y="51300"/>
            <a:ext cx="4136625" cy="2562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3"/>
          <p:cNvSpPr txBox="1"/>
          <p:nvPr>
            <p:ph type="title"/>
          </p:nvPr>
        </p:nvSpPr>
        <p:spPr>
          <a:xfrm>
            <a:off x="582975" y="381000"/>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Mô hình huấn luyện</a:t>
            </a:r>
            <a:endParaRPr b="1" sz="1900"/>
          </a:p>
        </p:txBody>
      </p:sp>
      <p:sp>
        <p:nvSpPr>
          <p:cNvPr id="371" name="Google Shape;371;p23"/>
          <p:cNvSpPr txBox="1"/>
          <p:nvPr/>
        </p:nvSpPr>
        <p:spPr>
          <a:xfrm>
            <a:off x="228600" y="739800"/>
            <a:ext cx="8827800" cy="41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500">
                <a:highlight>
                  <a:srgbClr val="FFFFFF"/>
                </a:highlight>
                <a:latin typeface="Times New Roman"/>
                <a:ea typeface="Times New Roman"/>
                <a:cs typeface="Times New Roman"/>
                <a:sym typeface="Times New Roman"/>
              </a:rPr>
              <a:t>Vòng lặp huấn luyện:</a:t>
            </a:r>
            <a:endParaRPr sz="1500">
              <a:highlight>
                <a:srgbClr val="FFFFFF"/>
              </a:highlight>
              <a:latin typeface="Times New Roman"/>
              <a:ea typeface="Times New Roman"/>
              <a:cs typeface="Times New Roman"/>
              <a:sym typeface="Times New Roman"/>
            </a:endParaRPr>
          </a:p>
          <a:p>
            <a:pPr indent="-323850" lvl="0" marL="457200" rtl="0" algn="l">
              <a:lnSpc>
                <a:spcPct val="115000"/>
              </a:lnSpc>
              <a:spcBef>
                <a:spcPts val="0"/>
              </a:spcBef>
              <a:spcAft>
                <a:spcPts val="0"/>
              </a:spcAft>
              <a:buSzPts val="1500"/>
              <a:buFont typeface="Times New Roman"/>
              <a:buChar char="-"/>
            </a:pPr>
            <a:r>
              <a:rPr lang="en-GB" sz="1500">
                <a:highlight>
                  <a:srgbClr val="FFFFFF"/>
                </a:highlight>
                <a:latin typeface="Times New Roman"/>
                <a:ea typeface="Times New Roman"/>
                <a:cs typeface="Times New Roman"/>
                <a:sym typeface="Times New Roman"/>
              </a:rPr>
              <a:t>Tính toán giá trị dự đoán: y_pred = np.dot(X, theta)</a:t>
            </a:r>
            <a:endParaRPr sz="1500">
              <a:highlight>
                <a:srgbClr val="FFFFFF"/>
              </a:highlight>
              <a:latin typeface="Times New Roman"/>
              <a:ea typeface="Times New Roman"/>
              <a:cs typeface="Times New Roman"/>
              <a:sym typeface="Times New Roman"/>
            </a:endParaRPr>
          </a:p>
          <a:p>
            <a:pPr indent="-323850" lvl="0" marL="457200" rtl="0" algn="l">
              <a:lnSpc>
                <a:spcPct val="115000"/>
              </a:lnSpc>
              <a:spcBef>
                <a:spcPts val="0"/>
              </a:spcBef>
              <a:spcAft>
                <a:spcPts val="0"/>
              </a:spcAft>
              <a:buSzPts val="1500"/>
              <a:buFont typeface="Times New Roman"/>
              <a:buChar char="-"/>
            </a:pPr>
            <a:r>
              <a:rPr lang="en-GB" sz="1500">
                <a:highlight>
                  <a:srgbClr val="FFFFFF"/>
                </a:highlight>
                <a:latin typeface="Times New Roman"/>
                <a:ea typeface="Times New Roman"/>
                <a:cs typeface="Times New Roman"/>
                <a:sym typeface="Times New Roman"/>
              </a:rPr>
              <a:t>Tính toán hàm chi phí(Loss function):</a:t>
            </a:r>
            <a:endParaRPr sz="1500">
              <a:highlight>
                <a:srgbClr val="FFFFFF"/>
              </a:highlight>
              <a:latin typeface="Times New Roman"/>
              <a:ea typeface="Times New Roman"/>
              <a:cs typeface="Times New Roman"/>
              <a:sym typeface="Times New Roman"/>
            </a:endParaRPr>
          </a:p>
          <a:p>
            <a:pPr indent="-323850" lvl="0" marL="914400" rtl="0" algn="l">
              <a:lnSpc>
                <a:spcPct val="115000"/>
              </a:lnSpc>
              <a:spcBef>
                <a:spcPts val="0"/>
              </a:spcBef>
              <a:spcAft>
                <a:spcPts val="0"/>
              </a:spcAft>
              <a:buSzPts val="1500"/>
              <a:buFont typeface="Times New Roman"/>
              <a:buChar char="+"/>
            </a:pPr>
            <a:r>
              <a:rPr lang="en-GB" sz="1500">
                <a:highlight>
                  <a:srgbClr val="FFFFFF"/>
                </a:highlight>
                <a:latin typeface="Times New Roman"/>
                <a:ea typeface="Times New Roman"/>
                <a:cs typeface="Times New Roman"/>
                <a:sym typeface="Times New Roman"/>
              </a:rPr>
              <a:t>y_pred - Y: tính sai số giữa giá trị dự đoán y_pred với giá trị thực tế Y để cho biết độ lệch giữa giá trị dự đoán và giá trị thực tế.</a:t>
            </a:r>
            <a:endParaRPr sz="1500">
              <a:highlight>
                <a:srgbClr val="FFFFFF"/>
              </a:highlight>
              <a:latin typeface="Times New Roman"/>
              <a:ea typeface="Times New Roman"/>
              <a:cs typeface="Times New Roman"/>
              <a:sym typeface="Times New Roman"/>
            </a:endParaRPr>
          </a:p>
          <a:p>
            <a:pPr indent="-323850" lvl="0" marL="914400" rtl="0" algn="l">
              <a:lnSpc>
                <a:spcPct val="115000"/>
              </a:lnSpc>
              <a:spcBef>
                <a:spcPts val="0"/>
              </a:spcBef>
              <a:spcAft>
                <a:spcPts val="0"/>
              </a:spcAft>
              <a:buSzPts val="1500"/>
              <a:buFont typeface="Times New Roman"/>
              <a:buChar char="+"/>
            </a:pPr>
            <a:r>
              <a:rPr lang="en-GB" sz="1500">
                <a:highlight>
                  <a:srgbClr val="FFFFFF"/>
                </a:highlight>
                <a:latin typeface="Times New Roman"/>
                <a:ea typeface="Times New Roman"/>
                <a:cs typeface="Times New Roman"/>
                <a:sym typeface="Times New Roman"/>
              </a:rPr>
              <a:t>cost = (1/(2*m)) * np.sum(np.square(</a:t>
            </a:r>
            <a:r>
              <a:rPr lang="en-GB" sz="1500">
                <a:highlight>
                  <a:srgbClr val="FFFFFF"/>
                </a:highlight>
                <a:latin typeface="Times New Roman"/>
                <a:ea typeface="Times New Roman"/>
                <a:cs typeface="Times New Roman"/>
                <a:sym typeface="Times New Roman"/>
              </a:rPr>
              <a:t>y_pred - Y</a:t>
            </a:r>
            <a:r>
              <a:rPr lang="en-GB" sz="1500">
                <a:highlight>
                  <a:srgbClr val="FFFFFF"/>
                </a:highlight>
                <a:latin typeface="Times New Roman"/>
                <a:ea typeface="Times New Roman"/>
                <a:cs typeface="Times New Roman"/>
                <a:sym typeface="Times New Roman"/>
              </a:rPr>
              <a:t>)): tính bình phương sai số trung bình (MSE) để đo lường độ chính xác của mô hình.</a:t>
            </a:r>
            <a:endParaRPr sz="1500">
              <a:highlight>
                <a:srgbClr val="FFFFFF"/>
              </a:highlight>
              <a:latin typeface="Times New Roman"/>
              <a:ea typeface="Times New Roman"/>
              <a:cs typeface="Times New Roman"/>
              <a:sym typeface="Times New Roman"/>
            </a:endParaRPr>
          </a:p>
          <a:p>
            <a:pPr indent="-323850" lvl="0" marL="457200" rtl="0" algn="l">
              <a:lnSpc>
                <a:spcPct val="115000"/>
              </a:lnSpc>
              <a:spcBef>
                <a:spcPts val="0"/>
              </a:spcBef>
              <a:spcAft>
                <a:spcPts val="0"/>
              </a:spcAft>
              <a:buSzPts val="1500"/>
              <a:buFont typeface="Times New Roman"/>
              <a:buChar char="-"/>
            </a:pPr>
            <a:r>
              <a:rPr lang="en-GB" sz="1500">
                <a:highlight>
                  <a:srgbClr val="FFFFFF"/>
                </a:highlight>
                <a:latin typeface="Times New Roman"/>
                <a:ea typeface="Times New Roman"/>
                <a:cs typeface="Times New Roman"/>
                <a:sym typeface="Times New Roman"/>
              </a:rPr>
              <a:t>Gradient Descent</a:t>
            </a:r>
            <a:endParaRPr sz="1500">
              <a:highlight>
                <a:srgbClr val="FFFFFF"/>
              </a:highlight>
              <a:latin typeface="Times New Roman"/>
              <a:ea typeface="Times New Roman"/>
              <a:cs typeface="Times New Roman"/>
              <a:sym typeface="Times New Roman"/>
            </a:endParaRPr>
          </a:p>
          <a:p>
            <a:pPr indent="-323850" lvl="0" marL="914400" rtl="0" algn="l">
              <a:lnSpc>
                <a:spcPct val="115000"/>
              </a:lnSpc>
              <a:spcBef>
                <a:spcPts val="0"/>
              </a:spcBef>
              <a:spcAft>
                <a:spcPts val="0"/>
              </a:spcAft>
              <a:buSzPts val="1500"/>
              <a:buFont typeface="Times New Roman"/>
              <a:buChar char="+"/>
            </a:pPr>
            <a:r>
              <a:rPr lang="en-GB" sz="1500">
                <a:highlight>
                  <a:srgbClr val="FFFFFF"/>
                </a:highlight>
                <a:latin typeface="Times New Roman"/>
                <a:ea typeface="Times New Roman"/>
                <a:cs typeface="Times New Roman"/>
                <a:sym typeface="Times New Roman"/>
              </a:rPr>
              <a:t>d_theta = (1/m) * np.dot(X.T, </a:t>
            </a:r>
            <a:r>
              <a:rPr lang="en-GB" sz="1500">
                <a:highlight>
                  <a:srgbClr val="FFFFFF"/>
                </a:highlight>
                <a:latin typeface="Times New Roman"/>
                <a:ea typeface="Times New Roman"/>
                <a:cs typeface="Times New Roman"/>
                <a:sym typeface="Times New Roman"/>
              </a:rPr>
              <a:t>y_pred - Y</a:t>
            </a:r>
            <a:r>
              <a:rPr lang="en-GB" sz="1500">
                <a:highlight>
                  <a:srgbClr val="FFFFFF"/>
                </a:highlight>
                <a:latin typeface="Times New Roman"/>
                <a:ea typeface="Times New Roman"/>
                <a:cs typeface="Times New Roman"/>
                <a:sym typeface="Times New Roman"/>
              </a:rPr>
              <a:t>): tính gradient của hàm chi phí theo trọng số theta. Gradient cho biết hướng mà trọng số cần được điều chỉnh để giảm hàm chi phí.</a:t>
            </a:r>
            <a:endParaRPr sz="1500">
              <a:highlight>
                <a:srgbClr val="FFFFFF"/>
              </a:highlight>
              <a:latin typeface="Times New Roman"/>
              <a:ea typeface="Times New Roman"/>
              <a:cs typeface="Times New Roman"/>
              <a:sym typeface="Times New Roman"/>
            </a:endParaRPr>
          </a:p>
          <a:p>
            <a:pPr indent="-323850" lvl="0" marL="914400" rtl="0" algn="l">
              <a:lnSpc>
                <a:spcPct val="115000"/>
              </a:lnSpc>
              <a:spcBef>
                <a:spcPts val="0"/>
              </a:spcBef>
              <a:spcAft>
                <a:spcPts val="0"/>
              </a:spcAft>
              <a:buSzPts val="1500"/>
              <a:buFont typeface="Times New Roman"/>
              <a:buChar char="+"/>
            </a:pPr>
            <a:r>
              <a:rPr lang="en-GB" sz="1500">
                <a:highlight>
                  <a:srgbClr val="FFFFFF"/>
                </a:highlight>
                <a:latin typeface="Times New Roman"/>
                <a:ea typeface="Times New Roman"/>
                <a:cs typeface="Times New Roman"/>
                <a:sym typeface="Times New Roman"/>
              </a:rPr>
              <a:t>theta = theta - learning_rate * d_theta: Cập nhật trọng số theta theo hướng giảm gradient. Tốc độ cập nhật được điều chỉnh bởi learning_rate.</a:t>
            </a:r>
            <a:endParaRPr sz="1500">
              <a:highlight>
                <a:srgbClr val="FFFFFF"/>
              </a:highlight>
              <a:latin typeface="Times New Roman"/>
              <a:ea typeface="Times New Roman"/>
              <a:cs typeface="Times New Roman"/>
              <a:sym typeface="Times New Roman"/>
            </a:endParaRPr>
          </a:p>
          <a:p>
            <a:pPr indent="-323850" lvl="0" marL="457200" rtl="0" algn="l">
              <a:lnSpc>
                <a:spcPct val="115000"/>
              </a:lnSpc>
              <a:spcBef>
                <a:spcPts val="0"/>
              </a:spcBef>
              <a:spcAft>
                <a:spcPts val="0"/>
              </a:spcAft>
              <a:buSzPts val="1500"/>
              <a:buFont typeface="Times New Roman"/>
              <a:buChar char="-"/>
            </a:pPr>
            <a:r>
              <a:rPr lang="en-GB" sz="1500">
                <a:highlight>
                  <a:srgbClr val="FFFFFF"/>
                </a:highlight>
                <a:latin typeface="Times New Roman"/>
                <a:ea typeface="Times New Roman"/>
                <a:cs typeface="Times New Roman"/>
                <a:sym typeface="Times New Roman"/>
              </a:rPr>
              <a:t>Lưu chi phí tính được vào các mảng cost_list.</a:t>
            </a:r>
            <a:endParaRPr sz="1500">
              <a:highlight>
                <a:srgbClr val="FFFFFF"/>
              </a:highlight>
              <a:latin typeface="Times New Roman"/>
              <a:ea typeface="Times New Roman"/>
              <a:cs typeface="Times New Roman"/>
              <a:sym typeface="Times New Roman"/>
            </a:endParaRPr>
          </a:p>
          <a:p>
            <a:pPr indent="-323850" lvl="0" marL="457200" rtl="0" algn="l">
              <a:lnSpc>
                <a:spcPct val="115000"/>
              </a:lnSpc>
              <a:spcBef>
                <a:spcPts val="0"/>
              </a:spcBef>
              <a:spcAft>
                <a:spcPts val="0"/>
              </a:spcAft>
              <a:buSzPts val="1500"/>
              <a:buFont typeface="Times New Roman"/>
              <a:buChar char="-"/>
            </a:pPr>
            <a:r>
              <a:rPr lang="en-GB" sz="1500">
                <a:highlight>
                  <a:srgbClr val="FFFFFF"/>
                </a:highlight>
                <a:latin typeface="Times New Roman"/>
                <a:ea typeface="Times New Roman"/>
                <a:cs typeface="Times New Roman"/>
                <a:sym typeface="Times New Roman"/>
              </a:rPr>
              <a:t>In chi phí sau mỗi 10% vòng lặp để quan sát sự hội tụ của mô hình.</a:t>
            </a:r>
            <a:endParaRPr sz="15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500">
                <a:highlight>
                  <a:srgbClr val="FFFFFF"/>
                </a:highlight>
                <a:latin typeface="Times New Roman"/>
                <a:ea typeface="Times New Roman"/>
                <a:cs typeface="Times New Roman"/>
                <a:sym typeface="Times New Roman"/>
              </a:rPr>
              <a:t>Hàm trả về trọng số theta và các mảng cost_list</a:t>
            </a:r>
            <a:endParaRPr sz="1500">
              <a:highlight>
                <a:srgbClr val="FFFFFF"/>
              </a:highlight>
              <a:latin typeface="Times New Roman"/>
              <a:ea typeface="Times New Roman"/>
              <a:cs typeface="Times New Roman"/>
              <a:sym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04"/>
          <p:cNvSpPr txBox="1"/>
          <p:nvPr>
            <p:ph type="title"/>
          </p:nvPr>
        </p:nvSpPr>
        <p:spPr>
          <a:xfrm>
            <a:off x="430575" y="0"/>
            <a:ext cx="2427000" cy="3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900"/>
              <a:t>Thông tin về dataset</a:t>
            </a:r>
            <a:endParaRPr b="1" sz="1900"/>
          </a:p>
        </p:txBody>
      </p:sp>
      <p:pic>
        <p:nvPicPr>
          <p:cNvPr id="951" name="Google Shape;951;p104"/>
          <p:cNvPicPr preferRelativeResize="0"/>
          <p:nvPr/>
        </p:nvPicPr>
        <p:blipFill>
          <a:blip r:embed="rId3">
            <a:alphaModFix/>
          </a:blip>
          <a:stretch>
            <a:fillRect/>
          </a:stretch>
        </p:blipFill>
        <p:spPr>
          <a:xfrm>
            <a:off x="430575" y="601825"/>
            <a:ext cx="8124199" cy="438410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05"/>
          <p:cNvSpPr txBox="1"/>
          <p:nvPr>
            <p:ph type="title"/>
          </p:nvPr>
        </p:nvSpPr>
        <p:spPr>
          <a:xfrm>
            <a:off x="543375" y="2554175"/>
            <a:ext cx="7543800" cy="2436900"/>
          </a:xfrm>
          <a:prstGeom prst="rect">
            <a:avLst/>
          </a:prstGeom>
        </p:spPr>
        <p:txBody>
          <a:bodyPr anchorCtr="0" anchor="t" bIns="91425" lIns="91425" spcFirstLastPara="1" rIns="91425" wrap="square" tIns="91425">
            <a:noAutofit/>
          </a:bodyPr>
          <a:lstStyle/>
          <a:p>
            <a:pPr indent="-321310" lvl="0" marL="457200" rtl="0" algn="l">
              <a:lnSpc>
                <a:spcPct val="115000"/>
              </a:lnSpc>
              <a:spcBef>
                <a:spcPts val="0"/>
              </a:spcBef>
              <a:spcAft>
                <a:spcPts val="0"/>
              </a:spcAft>
              <a:buClr>
                <a:srgbClr val="000000"/>
              </a:buClr>
              <a:buSzPts val="1460"/>
              <a:buFont typeface="Times New Roman"/>
              <a:buChar char="-"/>
            </a:pPr>
            <a:r>
              <a:rPr b="0" lang="en-GB" sz="1460">
                <a:solidFill>
                  <a:srgbClr val="000000"/>
                </a:solidFill>
                <a:highlight>
                  <a:srgbClr val="FFFFFF"/>
                </a:highlight>
                <a:latin typeface="Times New Roman"/>
                <a:ea typeface="Times New Roman"/>
                <a:cs typeface="Times New Roman"/>
                <a:sym typeface="Times New Roman"/>
              </a:rPr>
              <a:t>Tham số truyền vào:</a:t>
            </a:r>
            <a:endParaRPr b="0" sz="1460">
              <a:solidFill>
                <a:srgbClr val="000000"/>
              </a:solidFill>
              <a:highlight>
                <a:srgbClr val="FFFFFF"/>
              </a:highlight>
              <a:latin typeface="Times New Roman"/>
              <a:ea typeface="Times New Roman"/>
              <a:cs typeface="Times New Roman"/>
              <a:sym typeface="Times New Roman"/>
            </a:endParaRPr>
          </a:p>
          <a:p>
            <a:pPr indent="-321310" lvl="0" marL="914400" rtl="0" algn="l">
              <a:lnSpc>
                <a:spcPct val="115000"/>
              </a:lnSpc>
              <a:spcBef>
                <a:spcPts val="0"/>
              </a:spcBef>
              <a:spcAft>
                <a:spcPts val="0"/>
              </a:spcAft>
              <a:buClr>
                <a:srgbClr val="000000"/>
              </a:buClr>
              <a:buSzPts val="1460"/>
              <a:buFont typeface="Times New Roman"/>
              <a:buChar char="+"/>
            </a:pPr>
            <a:r>
              <a:rPr lang="en-GB" sz="1460">
                <a:solidFill>
                  <a:srgbClr val="000000"/>
                </a:solidFill>
                <a:highlight>
                  <a:srgbClr val="FFFFFF"/>
                </a:highlight>
                <a:latin typeface="Times New Roman"/>
                <a:ea typeface="Times New Roman"/>
                <a:cs typeface="Times New Roman"/>
                <a:sym typeface="Times New Roman"/>
              </a:rPr>
              <a:t>itemset:</a:t>
            </a:r>
            <a:r>
              <a:rPr b="0" lang="en-GB" sz="1460">
                <a:solidFill>
                  <a:srgbClr val="000000"/>
                </a:solidFill>
                <a:highlight>
                  <a:srgbClr val="FFFFFF"/>
                </a:highlight>
                <a:latin typeface="Times New Roman"/>
                <a:ea typeface="Times New Roman"/>
                <a:cs typeface="Times New Roman"/>
                <a:sym typeface="Times New Roman"/>
              </a:rPr>
              <a:t> tập phổ biến </a:t>
            </a:r>
            <a:endParaRPr b="0" sz="1460">
              <a:solidFill>
                <a:srgbClr val="000000"/>
              </a:solidFill>
              <a:highlight>
                <a:srgbClr val="FFFFFF"/>
              </a:highlight>
              <a:latin typeface="Times New Roman"/>
              <a:ea typeface="Times New Roman"/>
              <a:cs typeface="Times New Roman"/>
              <a:sym typeface="Times New Roman"/>
            </a:endParaRPr>
          </a:p>
          <a:p>
            <a:pPr indent="-321310" lvl="0" marL="914400" rtl="0" algn="l">
              <a:lnSpc>
                <a:spcPct val="115000"/>
              </a:lnSpc>
              <a:spcBef>
                <a:spcPts val="0"/>
              </a:spcBef>
              <a:spcAft>
                <a:spcPts val="0"/>
              </a:spcAft>
              <a:buClr>
                <a:srgbClr val="000000"/>
              </a:buClr>
              <a:buSzPts val="1460"/>
              <a:buFont typeface="Times New Roman"/>
              <a:buChar char="+"/>
            </a:pPr>
            <a:r>
              <a:rPr lang="en-GB" sz="1460">
                <a:solidFill>
                  <a:srgbClr val="000000"/>
                </a:solidFill>
                <a:highlight>
                  <a:srgbClr val="FFFFFF"/>
                </a:highlight>
                <a:latin typeface="Times New Roman"/>
                <a:ea typeface="Times New Roman"/>
                <a:cs typeface="Times New Roman"/>
                <a:sym typeface="Times New Roman"/>
              </a:rPr>
              <a:t>transactions</a:t>
            </a:r>
            <a:r>
              <a:rPr b="0" lang="en-GB" sz="1460">
                <a:solidFill>
                  <a:srgbClr val="000000"/>
                </a:solidFill>
                <a:highlight>
                  <a:srgbClr val="FFFFFF"/>
                </a:highlight>
                <a:latin typeface="Times New Roman"/>
                <a:ea typeface="Times New Roman"/>
                <a:cs typeface="Times New Roman"/>
                <a:sym typeface="Times New Roman"/>
              </a:rPr>
              <a:t>: ma trận lưu danh sách các giao dịch </a:t>
            </a:r>
            <a:endParaRPr b="0" sz="1460">
              <a:solidFill>
                <a:srgbClr val="000000"/>
              </a:solidFill>
              <a:highlight>
                <a:srgbClr val="FFFFFF"/>
              </a:highlight>
              <a:latin typeface="Times New Roman"/>
              <a:ea typeface="Times New Roman"/>
              <a:cs typeface="Times New Roman"/>
              <a:sym typeface="Times New Roman"/>
            </a:endParaRPr>
          </a:p>
          <a:p>
            <a:pPr indent="-321310" lvl="0" marL="457200" rtl="0" algn="l">
              <a:lnSpc>
                <a:spcPct val="115000"/>
              </a:lnSpc>
              <a:spcBef>
                <a:spcPts val="0"/>
              </a:spcBef>
              <a:spcAft>
                <a:spcPts val="0"/>
              </a:spcAft>
              <a:buClr>
                <a:srgbClr val="000000"/>
              </a:buClr>
              <a:buSzPts val="1460"/>
              <a:buFont typeface="Times New Roman"/>
              <a:buChar char="-"/>
            </a:pPr>
            <a:r>
              <a:rPr b="0" lang="en-GB" sz="1460">
                <a:solidFill>
                  <a:srgbClr val="000000"/>
                </a:solidFill>
                <a:highlight>
                  <a:srgbClr val="FFFFFF"/>
                </a:highlight>
                <a:latin typeface="Times New Roman"/>
                <a:ea typeface="Times New Roman"/>
                <a:cs typeface="Times New Roman"/>
                <a:sym typeface="Times New Roman"/>
              </a:rPr>
              <a:t>Khởi tạo biến count bằng 0 để tính số lần xuất hiện của itemset trong các đơn hàng. Ví dụ [1], [2], [1,2], [1,2,3], …  Rồi lấy giá trị chia cho tổng số đơn hàng</a:t>
            </a:r>
            <a:endParaRPr b="0" sz="1460">
              <a:solidFill>
                <a:srgbClr val="000000"/>
              </a:solidFill>
              <a:highlight>
                <a:srgbClr val="FFFFFF"/>
              </a:highlight>
              <a:latin typeface="Times New Roman"/>
              <a:ea typeface="Times New Roman"/>
              <a:cs typeface="Times New Roman"/>
              <a:sym typeface="Times New Roman"/>
            </a:endParaRPr>
          </a:p>
          <a:p>
            <a:pPr indent="-321310" lvl="0" marL="457200" rtl="0" algn="l">
              <a:lnSpc>
                <a:spcPct val="115000"/>
              </a:lnSpc>
              <a:spcBef>
                <a:spcPts val="0"/>
              </a:spcBef>
              <a:spcAft>
                <a:spcPts val="0"/>
              </a:spcAft>
              <a:buClr>
                <a:srgbClr val="000000"/>
              </a:buClr>
              <a:buSzPts val="1460"/>
              <a:buFont typeface="Times New Roman"/>
              <a:buChar char="-"/>
            </a:pPr>
            <a:r>
              <a:rPr b="0" lang="en-GB" sz="1460">
                <a:solidFill>
                  <a:srgbClr val="000000"/>
                </a:solidFill>
                <a:highlight>
                  <a:srgbClr val="FFFFFF"/>
                </a:highlight>
                <a:latin typeface="Times New Roman"/>
                <a:ea typeface="Times New Roman"/>
                <a:cs typeface="Times New Roman"/>
                <a:sym typeface="Times New Roman"/>
              </a:rPr>
              <a:t>Chạy vòng lặp for transactions:</a:t>
            </a:r>
            <a:endParaRPr b="0" sz="1460">
              <a:solidFill>
                <a:srgbClr val="000000"/>
              </a:solidFill>
              <a:highlight>
                <a:srgbClr val="FFFFFF"/>
              </a:highlight>
              <a:latin typeface="Times New Roman"/>
              <a:ea typeface="Times New Roman"/>
              <a:cs typeface="Times New Roman"/>
              <a:sym typeface="Times New Roman"/>
            </a:endParaRPr>
          </a:p>
          <a:p>
            <a:pPr indent="-321310" lvl="0" marL="914400" rtl="0" algn="l">
              <a:lnSpc>
                <a:spcPct val="115000"/>
              </a:lnSpc>
              <a:spcBef>
                <a:spcPts val="0"/>
              </a:spcBef>
              <a:spcAft>
                <a:spcPts val="0"/>
              </a:spcAft>
              <a:buClr>
                <a:srgbClr val="000000"/>
              </a:buClr>
              <a:buSzPts val="1460"/>
              <a:buFont typeface="Times New Roman"/>
              <a:buChar char="+"/>
            </a:pPr>
            <a:r>
              <a:rPr b="0" lang="en-GB" sz="1460">
                <a:solidFill>
                  <a:srgbClr val="000000"/>
                </a:solidFill>
                <a:highlight>
                  <a:srgbClr val="FFFFFF"/>
                </a:highlight>
                <a:latin typeface="Times New Roman"/>
                <a:ea typeface="Times New Roman"/>
                <a:cs typeface="Times New Roman"/>
                <a:sym typeface="Times New Roman"/>
              </a:rPr>
              <a:t>Nếu </a:t>
            </a:r>
            <a:r>
              <a:rPr lang="en-GB" sz="1460">
                <a:solidFill>
                  <a:srgbClr val="000000"/>
                </a:solidFill>
                <a:highlight>
                  <a:srgbClr val="FFFFFF"/>
                </a:highlight>
                <a:latin typeface="Times New Roman"/>
                <a:ea typeface="Times New Roman"/>
                <a:cs typeface="Times New Roman"/>
                <a:sym typeface="Times New Roman"/>
              </a:rPr>
              <a:t>itemset </a:t>
            </a:r>
            <a:r>
              <a:rPr b="0" lang="en-GB" sz="1460">
                <a:solidFill>
                  <a:srgbClr val="000000"/>
                </a:solidFill>
                <a:highlight>
                  <a:srgbClr val="FFFFFF"/>
                </a:highlight>
                <a:latin typeface="Times New Roman"/>
                <a:ea typeface="Times New Roman"/>
                <a:cs typeface="Times New Roman"/>
                <a:sym typeface="Times New Roman"/>
              </a:rPr>
              <a:t>là con của </a:t>
            </a:r>
            <a:r>
              <a:rPr lang="en-GB" sz="1460">
                <a:solidFill>
                  <a:srgbClr val="000000"/>
                </a:solidFill>
                <a:highlight>
                  <a:srgbClr val="FFFFFF"/>
                </a:highlight>
                <a:latin typeface="Times New Roman"/>
                <a:ea typeface="Times New Roman"/>
                <a:cs typeface="Times New Roman"/>
                <a:sym typeface="Times New Roman"/>
              </a:rPr>
              <a:t>transaction </a:t>
            </a:r>
            <a:r>
              <a:rPr b="0" lang="en-GB" sz="1460">
                <a:solidFill>
                  <a:srgbClr val="000000"/>
                </a:solidFill>
                <a:highlight>
                  <a:srgbClr val="FFFFFF"/>
                </a:highlight>
                <a:latin typeface="Times New Roman"/>
                <a:ea typeface="Times New Roman"/>
                <a:cs typeface="Times New Roman"/>
                <a:sym typeface="Times New Roman"/>
              </a:rPr>
              <a:t>thì biến count + 1</a:t>
            </a:r>
            <a:endParaRPr b="0" sz="1460">
              <a:solidFill>
                <a:srgbClr val="000000"/>
              </a:solidFill>
              <a:highlight>
                <a:srgbClr val="FFFFFF"/>
              </a:highlight>
              <a:latin typeface="Times New Roman"/>
              <a:ea typeface="Times New Roman"/>
              <a:cs typeface="Times New Roman"/>
              <a:sym typeface="Times New Roman"/>
            </a:endParaRPr>
          </a:p>
          <a:p>
            <a:pPr indent="-321310" lvl="0" marL="457200" rtl="0" algn="l">
              <a:lnSpc>
                <a:spcPct val="115000"/>
              </a:lnSpc>
              <a:spcBef>
                <a:spcPts val="0"/>
              </a:spcBef>
              <a:spcAft>
                <a:spcPts val="0"/>
              </a:spcAft>
              <a:buClr>
                <a:srgbClr val="000000"/>
              </a:buClr>
              <a:buSzPts val="1460"/>
              <a:buFont typeface="Times New Roman"/>
              <a:buChar char="-"/>
            </a:pPr>
            <a:r>
              <a:rPr b="0" lang="en-GB" sz="1460">
                <a:solidFill>
                  <a:srgbClr val="000000"/>
                </a:solidFill>
                <a:highlight>
                  <a:srgbClr val="FFFFFF"/>
                </a:highlight>
                <a:latin typeface="Times New Roman"/>
                <a:ea typeface="Times New Roman"/>
                <a:cs typeface="Times New Roman"/>
                <a:sym typeface="Times New Roman"/>
              </a:rPr>
              <a:t>Trả về tỉ lệ </a:t>
            </a:r>
            <a:r>
              <a:rPr lang="en-GB" sz="1460">
                <a:solidFill>
                  <a:srgbClr val="000000"/>
                </a:solidFill>
                <a:highlight>
                  <a:srgbClr val="FFFFFF"/>
                </a:highlight>
                <a:latin typeface="Times New Roman"/>
                <a:ea typeface="Times New Roman"/>
                <a:cs typeface="Times New Roman"/>
                <a:sym typeface="Times New Roman"/>
              </a:rPr>
              <a:t>support itemset</a:t>
            </a:r>
            <a:r>
              <a:rPr b="0" lang="en-GB" sz="1460">
                <a:solidFill>
                  <a:srgbClr val="000000"/>
                </a:solidFill>
                <a:highlight>
                  <a:srgbClr val="FFFFFF"/>
                </a:highlight>
                <a:latin typeface="Times New Roman"/>
                <a:ea typeface="Times New Roman"/>
                <a:cs typeface="Times New Roman"/>
                <a:sym typeface="Times New Roman"/>
              </a:rPr>
              <a:t> bằng cách chia biến đếm count cho chiều dài mảng các giao dịch.</a:t>
            </a:r>
            <a:endParaRPr b="0" sz="1460">
              <a:solidFill>
                <a:srgbClr val="000000"/>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SzPts val="990"/>
              <a:buNone/>
            </a:pPr>
            <a:r>
              <a:t/>
            </a:r>
            <a:endParaRPr sz="1910"/>
          </a:p>
        </p:txBody>
      </p:sp>
      <p:pic>
        <p:nvPicPr>
          <p:cNvPr id="957" name="Google Shape;957;p105"/>
          <p:cNvPicPr preferRelativeResize="0"/>
          <p:nvPr/>
        </p:nvPicPr>
        <p:blipFill>
          <a:blip r:embed="rId3">
            <a:alphaModFix/>
          </a:blip>
          <a:stretch>
            <a:fillRect/>
          </a:stretch>
        </p:blipFill>
        <p:spPr>
          <a:xfrm>
            <a:off x="543375" y="0"/>
            <a:ext cx="7543800" cy="25050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06"/>
          <p:cNvSpPr txBox="1"/>
          <p:nvPr>
            <p:ph type="title"/>
          </p:nvPr>
        </p:nvSpPr>
        <p:spPr>
          <a:xfrm>
            <a:off x="390625" y="2325575"/>
            <a:ext cx="8019900" cy="28179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Times New Roman"/>
              <a:buChar char="-"/>
            </a:pPr>
            <a:r>
              <a:rPr b="0" lang="en-GB" sz="1400">
                <a:solidFill>
                  <a:srgbClr val="000000"/>
                </a:solidFill>
                <a:highlight>
                  <a:srgbClr val="FFFFFF"/>
                </a:highlight>
                <a:latin typeface="Times New Roman"/>
                <a:ea typeface="Times New Roman"/>
                <a:cs typeface="Times New Roman"/>
                <a:sym typeface="Times New Roman"/>
              </a:rPr>
              <a:t>Tham số truyền vào:</a:t>
            </a:r>
            <a:endParaRPr b="0" sz="1400">
              <a:solidFill>
                <a:srgbClr val="000000"/>
              </a:solidFill>
              <a:highlight>
                <a:srgbClr val="FFFFFF"/>
              </a:highlight>
              <a:latin typeface="Times New Roman"/>
              <a:ea typeface="Times New Roman"/>
              <a:cs typeface="Times New Roman"/>
              <a:sym typeface="Times New Roman"/>
            </a:endParaRPr>
          </a:p>
          <a:p>
            <a:pPr indent="-317500" lvl="0" marL="914400" rtl="0" algn="l">
              <a:lnSpc>
                <a:spcPct val="115000"/>
              </a:lnSpc>
              <a:spcBef>
                <a:spcPts val="0"/>
              </a:spcBef>
              <a:spcAft>
                <a:spcPts val="0"/>
              </a:spcAft>
              <a:buClr>
                <a:srgbClr val="000000"/>
              </a:buClr>
              <a:buSzPts val="1400"/>
              <a:buFont typeface="Times New Roman"/>
              <a:buChar char="+"/>
            </a:pPr>
            <a:r>
              <a:rPr lang="en-GB" sz="1400">
                <a:solidFill>
                  <a:srgbClr val="000000"/>
                </a:solidFill>
                <a:highlight>
                  <a:srgbClr val="FFFFFF"/>
                </a:highlight>
                <a:latin typeface="Times New Roman"/>
                <a:ea typeface="Times New Roman"/>
                <a:cs typeface="Times New Roman"/>
                <a:sym typeface="Times New Roman"/>
              </a:rPr>
              <a:t>itemset</a:t>
            </a:r>
            <a:r>
              <a:rPr b="0" lang="en-GB" sz="1400">
                <a:solidFill>
                  <a:srgbClr val="000000"/>
                </a:solidFill>
                <a:highlight>
                  <a:srgbClr val="FFFFFF"/>
                </a:highlight>
                <a:latin typeface="Times New Roman"/>
                <a:ea typeface="Times New Roman"/>
                <a:cs typeface="Times New Roman"/>
                <a:sym typeface="Times New Roman"/>
              </a:rPr>
              <a:t>: tập phổ biến </a:t>
            </a:r>
            <a:endParaRPr b="0" sz="1400">
              <a:solidFill>
                <a:srgbClr val="000000"/>
              </a:solidFill>
              <a:highlight>
                <a:srgbClr val="FFFFFF"/>
              </a:highlight>
              <a:latin typeface="Times New Roman"/>
              <a:ea typeface="Times New Roman"/>
              <a:cs typeface="Times New Roman"/>
              <a:sym typeface="Times New Roman"/>
            </a:endParaRPr>
          </a:p>
          <a:p>
            <a:pPr indent="-317500" lvl="0" marL="914400" rtl="0" algn="l">
              <a:lnSpc>
                <a:spcPct val="115000"/>
              </a:lnSpc>
              <a:spcBef>
                <a:spcPts val="0"/>
              </a:spcBef>
              <a:spcAft>
                <a:spcPts val="0"/>
              </a:spcAft>
              <a:buClr>
                <a:srgbClr val="000000"/>
              </a:buClr>
              <a:buSzPts val="1400"/>
              <a:buFont typeface="Times New Roman"/>
              <a:buChar char="+"/>
            </a:pPr>
            <a:r>
              <a:rPr lang="en-GB" sz="1400">
                <a:solidFill>
                  <a:srgbClr val="000000"/>
                </a:solidFill>
                <a:highlight>
                  <a:srgbClr val="FFFFFF"/>
                </a:highlight>
                <a:latin typeface="Times New Roman"/>
                <a:ea typeface="Times New Roman"/>
                <a:cs typeface="Times New Roman"/>
                <a:sym typeface="Times New Roman"/>
              </a:rPr>
              <a:t>k:</a:t>
            </a:r>
            <a:r>
              <a:rPr b="0" lang="en-GB" sz="1400">
                <a:solidFill>
                  <a:srgbClr val="000000"/>
                </a:solidFill>
                <a:highlight>
                  <a:srgbClr val="FFFFFF"/>
                </a:highlight>
                <a:latin typeface="Times New Roman"/>
                <a:ea typeface="Times New Roman"/>
                <a:cs typeface="Times New Roman"/>
                <a:sym typeface="Times New Roman"/>
              </a:rPr>
              <a:t> k phần tử của tập </a:t>
            </a:r>
            <a:endParaRPr b="0"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b="0" lang="en-GB" sz="1400">
                <a:solidFill>
                  <a:srgbClr val="000000"/>
                </a:solidFill>
                <a:highlight>
                  <a:srgbClr val="FFFFFF"/>
                </a:highlight>
                <a:latin typeface="Times New Roman"/>
                <a:ea typeface="Times New Roman"/>
                <a:cs typeface="Times New Roman"/>
                <a:sym typeface="Times New Roman"/>
              </a:rPr>
              <a:t>Khởi tạo </a:t>
            </a:r>
            <a:r>
              <a:rPr lang="en-GB" sz="1400">
                <a:solidFill>
                  <a:srgbClr val="000000"/>
                </a:solidFill>
                <a:highlight>
                  <a:srgbClr val="FFFFFF"/>
                </a:highlight>
                <a:latin typeface="Times New Roman"/>
                <a:ea typeface="Times New Roman"/>
                <a:cs typeface="Times New Roman"/>
                <a:sym typeface="Times New Roman"/>
              </a:rPr>
              <a:t>candidates </a:t>
            </a:r>
            <a:r>
              <a:rPr b="0" lang="en-GB" sz="1400">
                <a:solidFill>
                  <a:srgbClr val="000000"/>
                </a:solidFill>
                <a:highlight>
                  <a:srgbClr val="FFFFFF"/>
                </a:highlight>
                <a:latin typeface="Times New Roman"/>
                <a:ea typeface="Times New Roman"/>
                <a:cs typeface="Times New Roman"/>
                <a:sym typeface="Times New Roman"/>
              </a:rPr>
              <a:t>để lưu tập phổ biến mới </a:t>
            </a:r>
            <a:endParaRPr b="0"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b="0" lang="en-GB" sz="1400">
                <a:solidFill>
                  <a:srgbClr val="000000"/>
                </a:solidFill>
                <a:highlight>
                  <a:srgbClr val="FFFFFF"/>
                </a:highlight>
                <a:latin typeface="Times New Roman"/>
                <a:ea typeface="Times New Roman"/>
                <a:cs typeface="Times New Roman"/>
                <a:sym typeface="Times New Roman"/>
              </a:rPr>
              <a:t>Dùng vòng lặp lồng nhau </a:t>
            </a:r>
            <a:r>
              <a:rPr lang="en-GB" sz="1400">
                <a:solidFill>
                  <a:srgbClr val="000000"/>
                </a:solidFill>
                <a:highlight>
                  <a:srgbClr val="FFFFFF"/>
                </a:highlight>
                <a:latin typeface="Times New Roman"/>
                <a:ea typeface="Times New Roman"/>
                <a:cs typeface="Times New Roman"/>
                <a:sym typeface="Times New Roman"/>
              </a:rPr>
              <a:t>for i in range(len(frequent_itemsets)): for j in range(i+1, len(frequent_itemsets)):</a:t>
            </a:r>
            <a:r>
              <a:rPr b="0" lang="en-GB" sz="1400">
                <a:solidFill>
                  <a:srgbClr val="000000"/>
                </a:solidFill>
                <a:highlight>
                  <a:srgbClr val="FFFFFF"/>
                </a:highlight>
                <a:latin typeface="Times New Roman"/>
                <a:ea typeface="Times New Roman"/>
                <a:cs typeface="Times New Roman"/>
                <a:sym typeface="Times New Roman"/>
              </a:rPr>
              <a:t> để duyệt qua mảng </a:t>
            </a:r>
            <a:r>
              <a:rPr lang="en-GB" sz="1400">
                <a:solidFill>
                  <a:srgbClr val="000000"/>
                </a:solidFill>
                <a:highlight>
                  <a:srgbClr val="FFFFFF"/>
                </a:highlight>
                <a:latin typeface="Times New Roman"/>
                <a:ea typeface="Times New Roman"/>
                <a:cs typeface="Times New Roman"/>
                <a:sym typeface="Times New Roman"/>
              </a:rPr>
              <a:t>frequent_itemsets </a:t>
            </a:r>
            <a:r>
              <a:rPr b="0" lang="en-GB" sz="1400">
                <a:solidFill>
                  <a:srgbClr val="000000"/>
                </a:solidFill>
                <a:highlight>
                  <a:srgbClr val="FFFFFF"/>
                </a:highlight>
                <a:latin typeface="Times New Roman"/>
                <a:ea typeface="Times New Roman"/>
                <a:cs typeface="Times New Roman"/>
                <a:sym typeface="Times New Roman"/>
              </a:rPr>
              <a:t>và tạo tập phổ biến mới</a:t>
            </a:r>
            <a:endParaRPr b="0"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b="0" lang="en-GB" sz="1400">
                <a:solidFill>
                  <a:srgbClr val="000000"/>
                </a:solidFill>
                <a:highlight>
                  <a:srgbClr val="FFFFFF"/>
                </a:highlight>
                <a:latin typeface="Times New Roman"/>
                <a:ea typeface="Times New Roman"/>
                <a:cs typeface="Times New Roman"/>
                <a:sym typeface="Times New Roman"/>
              </a:rPr>
              <a:t>Tạo một tập hợp mới union_set bằng cách hàm hợp union() hai tập phổ biến </a:t>
            </a:r>
            <a:r>
              <a:rPr lang="en-GB" sz="1400">
                <a:solidFill>
                  <a:srgbClr val="000000"/>
                </a:solidFill>
                <a:highlight>
                  <a:srgbClr val="FFFFFF"/>
                </a:highlight>
                <a:latin typeface="Times New Roman"/>
                <a:ea typeface="Times New Roman"/>
                <a:cs typeface="Times New Roman"/>
                <a:sym typeface="Times New Roman"/>
              </a:rPr>
              <a:t>frequent_itemsets[i]</a:t>
            </a:r>
            <a:r>
              <a:rPr b="0" lang="en-GB" sz="1400">
                <a:solidFill>
                  <a:srgbClr val="000000"/>
                </a:solidFill>
                <a:highlight>
                  <a:srgbClr val="FFFFFF"/>
                </a:highlight>
                <a:latin typeface="Times New Roman"/>
                <a:ea typeface="Times New Roman"/>
                <a:cs typeface="Times New Roman"/>
                <a:sym typeface="Times New Roman"/>
              </a:rPr>
              <a:t> và </a:t>
            </a:r>
            <a:r>
              <a:rPr lang="en-GB" sz="1400">
                <a:solidFill>
                  <a:srgbClr val="000000"/>
                </a:solidFill>
                <a:highlight>
                  <a:srgbClr val="FFFFFF"/>
                </a:highlight>
                <a:latin typeface="Times New Roman"/>
                <a:ea typeface="Times New Roman"/>
                <a:cs typeface="Times New Roman"/>
                <a:sym typeface="Times New Roman"/>
              </a:rPr>
              <a:t>frequent_itemsets[j].</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b="0" lang="en-GB" sz="1400">
                <a:solidFill>
                  <a:srgbClr val="000000"/>
                </a:solidFill>
                <a:highlight>
                  <a:srgbClr val="FFFFFF"/>
                </a:highlight>
                <a:latin typeface="Times New Roman"/>
                <a:ea typeface="Times New Roman"/>
                <a:cs typeface="Times New Roman"/>
                <a:sym typeface="Times New Roman"/>
              </a:rPr>
              <a:t>Điều kiện if kiểm tra nếu kích thước của tập mới bằng k phần tử thì mới thêm vào set các tập mới.</a:t>
            </a:r>
            <a:endParaRPr b="0"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b="0" lang="en-GB" sz="1400">
                <a:solidFill>
                  <a:srgbClr val="000000"/>
                </a:solidFill>
                <a:highlight>
                  <a:srgbClr val="FFFFFF"/>
                </a:highlight>
                <a:latin typeface="Times New Roman"/>
                <a:ea typeface="Times New Roman"/>
                <a:cs typeface="Times New Roman"/>
                <a:sym typeface="Times New Roman"/>
              </a:rPr>
              <a:t>Cuối cùng sẽ chuyển thành list và trả về kết quả. </a:t>
            </a:r>
            <a:endParaRPr b="0" sz="1460">
              <a:solidFill>
                <a:srgbClr val="000000"/>
              </a:solidFill>
              <a:highlight>
                <a:srgbClr val="FFFFFF"/>
              </a:highlight>
              <a:latin typeface="Times New Roman"/>
              <a:ea typeface="Times New Roman"/>
              <a:cs typeface="Times New Roman"/>
              <a:sym typeface="Times New Roman"/>
            </a:endParaRPr>
          </a:p>
        </p:txBody>
      </p:sp>
      <p:pic>
        <p:nvPicPr>
          <p:cNvPr id="963" name="Google Shape;963;p106"/>
          <p:cNvPicPr preferRelativeResize="0"/>
          <p:nvPr/>
        </p:nvPicPr>
        <p:blipFill>
          <a:blip r:embed="rId3">
            <a:alphaModFix/>
          </a:blip>
          <a:stretch>
            <a:fillRect/>
          </a:stretch>
        </p:blipFill>
        <p:spPr>
          <a:xfrm>
            <a:off x="771975" y="142400"/>
            <a:ext cx="7068125" cy="20994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pic>
        <p:nvPicPr>
          <p:cNvPr id="968" name="Google Shape;968;p107"/>
          <p:cNvPicPr preferRelativeResize="0"/>
          <p:nvPr/>
        </p:nvPicPr>
        <p:blipFill>
          <a:blip r:embed="rId3">
            <a:alphaModFix/>
          </a:blip>
          <a:stretch>
            <a:fillRect/>
          </a:stretch>
        </p:blipFill>
        <p:spPr>
          <a:xfrm>
            <a:off x="1143000" y="0"/>
            <a:ext cx="6651404" cy="49911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08"/>
          <p:cNvSpPr txBox="1"/>
          <p:nvPr>
            <p:ph type="title"/>
          </p:nvPr>
        </p:nvSpPr>
        <p:spPr>
          <a:xfrm>
            <a:off x="390625" y="52150"/>
            <a:ext cx="8019900" cy="50913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Font typeface="Times New Roman"/>
              <a:buChar char="-"/>
            </a:pPr>
            <a:r>
              <a:rPr b="0" lang="en-GB" sz="1600">
                <a:solidFill>
                  <a:srgbClr val="000000"/>
                </a:solidFill>
                <a:highlight>
                  <a:srgbClr val="FFFFFF"/>
                </a:highlight>
                <a:latin typeface="Times New Roman"/>
                <a:ea typeface="Times New Roman"/>
                <a:cs typeface="Times New Roman"/>
                <a:sym typeface="Times New Roman"/>
              </a:rPr>
              <a:t>Tham số truyền vào:</a:t>
            </a:r>
            <a:endParaRPr b="0" sz="1600">
              <a:solidFill>
                <a:srgbClr val="000000"/>
              </a:solidFill>
              <a:highlight>
                <a:srgbClr val="FFFFFF"/>
              </a:highlight>
              <a:latin typeface="Times New Roman"/>
              <a:ea typeface="Times New Roman"/>
              <a:cs typeface="Times New Roman"/>
              <a:sym typeface="Times New Roman"/>
            </a:endParaRPr>
          </a:p>
          <a:p>
            <a:pPr indent="-330200" lvl="0" marL="914400" rtl="0" algn="l">
              <a:lnSpc>
                <a:spcPct val="115000"/>
              </a:lnSpc>
              <a:spcBef>
                <a:spcPts val="0"/>
              </a:spcBef>
              <a:spcAft>
                <a:spcPts val="0"/>
              </a:spcAft>
              <a:buClr>
                <a:srgbClr val="000000"/>
              </a:buClr>
              <a:buSzPts val="1600"/>
              <a:buFont typeface="Times New Roman"/>
              <a:buChar char="+"/>
            </a:pPr>
            <a:r>
              <a:rPr lang="en-GB" sz="1600">
                <a:solidFill>
                  <a:srgbClr val="000000"/>
                </a:solidFill>
                <a:highlight>
                  <a:srgbClr val="FFFFFF"/>
                </a:highlight>
                <a:latin typeface="Times New Roman"/>
                <a:ea typeface="Times New Roman"/>
                <a:cs typeface="Times New Roman"/>
                <a:sym typeface="Times New Roman"/>
              </a:rPr>
              <a:t>transactions</a:t>
            </a:r>
            <a:r>
              <a:rPr b="0" lang="en-GB" sz="1600">
                <a:solidFill>
                  <a:srgbClr val="000000"/>
                </a:solidFill>
                <a:highlight>
                  <a:srgbClr val="FFFFFF"/>
                </a:highlight>
                <a:latin typeface="Times New Roman"/>
                <a:ea typeface="Times New Roman"/>
                <a:cs typeface="Times New Roman"/>
                <a:sym typeface="Times New Roman"/>
              </a:rPr>
              <a:t>: ma trận lưu danh sách các giao dịch</a:t>
            </a:r>
            <a:endParaRPr b="0" sz="1600">
              <a:solidFill>
                <a:srgbClr val="000000"/>
              </a:solidFill>
              <a:highlight>
                <a:srgbClr val="FFFFFF"/>
              </a:highlight>
              <a:latin typeface="Times New Roman"/>
              <a:ea typeface="Times New Roman"/>
              <a:cs typeface="Times New Roman"/>
              <a:sym typeface="Times New Roman"/>
            </a:endParaRPr>
          </a:p>
          <a:p>
            <a:pPr indent="-330200" lvl="0" marL="914400" rtl="0" algn="l">
              <a:lnSpc>
                <a:spcPct val="115000"/>
              </a:lnSpc>
              <a:spcBef>
                <a:spcPts val="0"/>
              </a:spcBef>
              <a:spcAft>
                <a:spcPts val="0"/>
              </a:spcAft>
              <a:buClr>
                <a:srgbClr val="000000"/>
              </a:buClr>
              <a:buSzPts val="1600"/>
              <a:buFont typeface="Times New Roman"/>
              <a:buChar char="+"/>
            </a:pPr>
            <a:r>
              <a:rPr lang="en-GB" sz="1600">
                <a:solidFill>
                  <a:srgbClr val="000000"/>
                </a:solidFill>
                <a:highlight>
                  <a:srgbClr val="FFFFFF"/>
                </a:highlight>
                <a:latin typeface="Times New Roman"/>
                <a:ea typeface="Times New Roman"/>
                <a:cs typeface="Times New Roman"/>
                <a:sym typeface="Times New Roman"/>
              </a:rPr>
              <a:t>minsup</a:t>
            </a:r>
            <a:r>
              <a:rPr b="0" lang="en-GB" sz="1600">
                <a:solidFill>
                  <a:srgbClr val="000000"/>
                </a:solidFill>
                <a:highlight>
                  <a:srgbClr val="FFFFFF"/>
                </a:highlight>
                <a:latin typeface="Times New Roman"/>
                <a:ea typeface="Times New Roman"/>
                <a:cs typeface="Times New Roman"/>
                <a:sym typeface="Times New Roman"/>
              </a:rPr>
              <a:t>: người dùng tự đặt để giảm thiểu số lượng tập cần xét</a:t>
            </a:r>
            <a:endParaRPr b="0" sz="1600">
              <a:solidFill>
                <a:srgbClr val="000000"/>
              </a:solidFill>
              <a:highlight>
                <a:srgbClr val="FFFFFF"/>
              </a:highlight>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00000"/>
              </a:buClr>
              <a:buSzPts val="1600"/>
              <a:buFont typeface="Times New Roman"/>
              <a:buChar char="-"/>
            </a:pPr>
            <a:r>
              <a:rPr lang="en-GB" sz="1600">
                <a:solidFill>
                  <a:srgbClr val="000000"/>
                </a:solidFill>
                <a:highlight>
                  <a:srgbClr val="FFFFFF"/>
                </a:highlight>
                <a:latin typeface="Times New Roman"/>
                <a:ea typeface="Times New Roman"/>
                <a:cs typeface="Times New Roman"/>
                <a:sym typeface="Times New Roman"/>
              </a:rPr>
              <a:t>single_items </a:t>
            </a:r>
            <a:r>
              <a:rPr b="0" lang="en-GB" sz="1600">
                <a:solidFill>
                  <a:srgbClr val="000000"/>
                </a:solidFill>
                <a:highlight>
                  <a:srgbClr val="FFFFFF"/>
                </a:highlight>
                <a:latin typeface="Times New Roman"/>
                <a:ea typeface="Times New Roman"/>
                <a:cs typeface="Times New Roman"/>
                <a:sym typeface="Times New Roman"/>
              </a:rPr>
              <a:t>lưu trữ tất cả các tập 1 phần tử</a:t>
            </a:r>
            <a:endParaRPr b="0" sz="1600">
              <a:solidFill>
                <a:srgbClr val="000000"/>
              </a:solidFill>
              <a:highlight>
                <a:srgbClr val="FFFFFF"/>
              </a:highlight>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00000"/>
              </a:buClr>
              <a:buSzPts val="1600"/>
              <a:buFont typeface="Times New Roman"/>
              <a:buChar char="-"/>
            </a:pPr>
            <a:r>
              <a:rPr lang="en-GB" sz="1600">
                <a:solidFill>
                  <a:srgbClr val="000000"/>
                </a:solidFill>
                <a:highlight>
                  <a:srgbClr val="FFFFFF"/>
                </a:highlight>
                <a:latin typeface="Times New Roman"/>
                <a:ea typeface="Times New Roman"/>
                <a:cs typeface="Times New Roman"/>
                <a:sym typeface="Times New Roman"/>
              </a:rPr>
              <a:t>current_frequent_itemsets </a:t>
            </a:r>
            <a:r>
              <a:rPr b="0" lang="en-GB" sz="1600">
                <a:solidFill>
                  <a:srgbClr val="000000"/>
                </a:solidFill>
                <a:highlight>
                  <a:srgbClr val="FFFFFF"/>
                </a:highlight>
                <a:latin typeface="Times New Roman"/>
                <a:ea typeface="Times New Roman"/>
                <a:cs typeface="Times New Roman"/>
                <a:sym typeface="Times New Roman"/>
              </a:rPr>
              <a:t>là mảng các tập phổ biến có </a:t>
            </a:r>
            <a:r>
              <a:rPr lang="en-GB" sz="1600">
                <a:solidFill>
                  <a:srgbClr val="000000"/>
                </a:solidFill>
                <a:highlight>
                  <a:srgbClr val="FFFFFF"/>
                </a:highlight>
                <a:latin typeface="Times New Roman"/>
                <a:ea typeface="Times New Roman"/>
                <a:cs typeface="Times New Roman"/>
                <a:sym typeface="Times New Roman"/>
              </a:rPr>
              <a:t>support </a:t>
            </a:r>
            <a:r>
              <a:rPr b="0" lang="en-GB" sz="1600">
                <a:solidFill>
                  <a:srgbClr val="000000"/>
                </a:solidFill>
                <a:highlight>
                  <a:srgbClr val="FFFFFF"/>
                </a:highlight>
                <a:latin typeface="Times New Roman"/>
                <a:ea typeface="Times New Roman"/>
                <a:cs typeface="Times New Roman"/>
                <a:sym typeface="Times New Roman"/>
              </a:rPr>
              <a:t>&gt;= </a:t>
            </a:r>
            <a:r>
              <a:rPr lang="en-GB" sz="1600">
                <a:solidFill>
                  <a:srgbClr val="000000"/>
                </a:solidFill>
                <a:highlight>
                  <a:srgbClr val="FFFFFF"/>
                </a:highlight>
                <a:latin typeface="Times New Roman"/>
                <a:ea typeface="Times New Roman"/>
                <a:cs typeface="Times New Roman"/>
                <a:sym typeface="Times New Roman"/>
              </a:rPr>
              <a:t>minsup </a:t>
            </a:r>
            <a:r>
              <a:rPr b="0" lang="en-GB" sz="1600">
                <a:solidFill>
                  <a:srgbClr val="000000"/>
                </a:solidFill>
                <a:highlight>
                  <a:srgbClr val="FFFFFF"/>
                </a:highlight>
                <a:latin typeface="Times New Roman"/>
                <a:ea typeface="Times New Roman"/>
                <a:cs typeface="Times New Roman"/>
                <a:sym typeface="Times New Roman"/>
              </a:rPr>
              <a:t>bằng cách dùng hàm </a:t>
            </a:r>
            <a:r>
              <a:rPr lang="en-GB" sz="1600">
                <a:solidFill>
                  <a:srgbClr val="000000"/>
                </a:solidFill>
                <a:highlight>
                  <a:srgbClr val="FFFFFF"/>
                </a:highlight>
                <a:latin typeface="Times New Roman"/>
                <a:ea typeface="Times New Roman"/>
                <a:cs typeface="Times New Roman"/>
                <a:sym typeface="Times New Roman"/>
              </a:rPr>
              <a:t>calculate_support </a:t>
            </a:r>
            <a:r>
              <a:rPr b="0" lang="en-GB" sz="1600">
                <a:solidFill>
                  <a:srgbClr val="000000"/>
                </a:solidFill>
                <a:highlight>
                  <a:srgbClr val="FFFFFF"/>
                </a:highlight>
                <a:latin typeface="Times New Roman"/>
                <a:ea typeface="Times New Roman"/>
                <a:cs typeface="Times New Roman"/>
                <a:sym typeface="Times New Roman"/>
              </a:rPr>
              <a:t>trước đó để tính</a:t>
            </a:r>
            <a:endParaRPr b="0" sz="1600">
              <a:solidFill>
                <a:srgbClr val="000000"/>
              </a:solidFill>
              <a:highlight>
                <a:srgbClr val="FFFFFF"/>
              </a:highlight>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00000"/>
              </a:buClr>
              <a:buSzPts val="1600"/>
              <a:buFont typeface="Times New Roman"/>
              <a:buChar char="-"/>
            </a:pPr>
            <a:r>
              <a:rPr lang="en-GB" sz="1600">
                <a:solidFill>
                  <a:srgbClr val="000000"/>
                </a:solidFill>
                <a:highlight>
                  <a:srgbClr val="FFFFFF"/>
                </a:highlight>
                <a:latin typeface="Times New Roman"/>
                <a:ea typeface="Times New Roman"/>
                <a:cs typeface="Times New Roman"/>
                <a:sym typeface="Times New Roman"/>
              </a:rPr>
              <a:t>frequent_itemset_supports </a:t>
            </a:r>
            <a:r>
              <a:rPr b="0" lang="en-GB" sz="1600">
                <a:solidFill>
                  <a:srgbClr val="000000"/>
                </a:solidFill>
                <a:highlight>
                  <a:srgbClr val="FFFFFF"/>
                </a:highlight>
                <a:latin typeface="Times New Roman"/>
                <a:ea typeface="Times New Roman"/>
                <a:cs typeface="Times New Roman"/>
                <a:sym typeface="Times New Roman"/>
              </a:rPr>
              <a:t>là dictionary lữu trữ key là tập phổ biến và value là support của chính nó với điều kiện là phải &gt;= minsup</a:t>
            </a:r>
            <a:endParaRPr b="0" sz="1600">
              <a:solidFill>
                <a:srgbClr val="000000"/>
              </a:solidFill>
              <a:highlight>
                <a:srgbClr val="FFFFFF"/>
              </a:highlight>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00000"/>
              </a:buClr>
              <a:buSzPts val="1600"/>
              <a:buFont typeface="Times New Roman"/>
              <a:buChar char="-"/>
            </a:pPr>
            <a:r>
              <a:rPr b="0" lang="en-GB" sz="1600">
                <a:solidFill>
                  <a:srgbClr val="000000"/>
                </a:solidFill>
                <a:highlight>
                  <a:srgbClr val="FFFFFF"/>
                </a:highlight>
                <a:latin typeface="Times New Roman"/>
                <a:ea typeface="Times New Roman"/>
                <a:cs typeface="Times New Roman"/>
                <a:sym typeface="Times New Roman"/>
              </a:rPr>
              <a:t>Khởi tạo k = 2 với mục đích là tính toán các </a:t>
            </a:r>
            <a:r>
              <a:rPr lang="en-GB" sz="1600">
                <a:solidFill>
                  <a:srgbClr val="000000"/>
                </a:solidFill>
                <a:highlight>
                  <a:srgbClr val="FFFFFF"/>
                </a:highlight>
                <a:latin typeface="Times New Roman"/>
                <a:ea typeface="Times New Roman"/>
                <a:cs typeface="Times New Roman"/>
                <a:sym typeface="Times New Roman"/>
              </a:rPr>
              <a:t>support </a:t>
            </a:r>
            <a:r>
              <a:rPr b="0" lang="en-GB" sz="1600">
                <a:solidFill>
                  <a:srgbClr val="000000"/>
                </a:solidFill>
                <a:highlight>
                  <a:srgbClr val="FFFFFF"/>
                </a:highlight>
                <a:latin typeface="Times New Roman"/>
                <a:ea typeface="Times New Roman"/>
                <a:cs typeface="Times New Roman"/>
                <a:sym typeface="Times New Roman"/>
              </a:rPr>
              <a:t>có các tập phổ biến 2 phần tử trở lên</a:t>
            </a:r>
            <a:endParaRPr b="0" sz="1600">
              <a:solidFill>
                <a:srgbClr val="000000"/>
              </a:solidFill>
              <a:highlight>
                <a:srgbClr val="FFFFFF"/>
              </a:highlight>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00000"/>
              </a:buClr>
              <a:buSzPts val="1600"/>
              <a:buFont typeface="Times New Roman"/>
              <a:buChar char="-"/>
            </a:pPr>
            <a:r>
              <a:rPr b="0" lang="en-GB" sz="1600">
                <a:solidFill>
                  <a:srgbClr val="000000"/>
                </a:solidFill>
                <a:highlight>
                  <a:srgbClr val="FFFFFF"/>
                </a:highlight>
                <a:latin typeface="Times New Roman"/>
                <a:ea typeface="Times New Roman"/>
                <a:cs typeface="Times New Roman"/>
                <a:sym typeface="Times New Roman"/>
              </a:rPr>
              <a:t>Chạy vòng lặp while </a:t>
            </a:r>
            <a:r>
              <a:rPr lang="en-GB" sz="1600">
                <a:solidFill>
                  <a:srgbClr val="000000"/>
                </a:solidFill>
                <a:highlight>
                  <a:srgbClr val="FFFFFF"/>
                </a:highlight>
                <a:latin typeface="Times New Roman"/>
                <a:ea typeface="Times New Roman"/>
                <a:cs typeface="Times New Roman"/>
                <a:sym typeface="Times New Roman"/>
              </a:rPr>
              <a:t>current_frequent_itemsets</a:t>
            </a:r>
            <a:r>
              <a:rPr b="0" lang="en-GB" sz="1600">
                <a:solidFill>
                  <a:srgbClr val="000000"/>
                </a:solidFill>
                <a:highlight>
                  <a:srgbClr val="FFFFFF"/>
                </a:highlight>
                <a:latin typeface="Times New Roman"/>
                <a:ea typeface="Times New Roman"/>
                <a:cs typeface="Times New Roman"/>
                <a:sym typeface="Times New Roman"/>
              </a:rPr>
              <a:t>:</a:t>
            </a:r>
            <a:endParaRPr b="0" sz="1600">
              <a:solidFill>
                <a:srgbClr val="000000"/>
              </a:solidFill>
              <a:highlight>
                <a:srgbClr val="FFFFFF"/>
              </a:highlight>
              <a:latin typeface="Times New Roman"/>
              <a:ea typeface="Times New Roman"/>
              <a:cs typeface="Times New Roman"/>
              <a:sym typeface="Times New Roman"/>
            </a:endParaRPr>
          </a:p>
          <a:p>
            <a:pPr indent="-330200" lvl="0" marL="914400" rtl="0" algn="l">
              <a:lnSpc>
                <a:spcPct val="115000"/>
              </a:lnSpc>
              <a:spcBef>
                <a:spcPts val="0"/>
              </a:spcBef>
              <a:spcAft>
                <a:spcPts val="0"/>
              </a:spcAft>
              <a:buClr>
                <a:srgbClr val="000000"/>
              </a:buClr>
              <a:buSzPts val="1600"/>
              <a:buFont typeface="Times New Roman"/>
              <a:buChar char="+"/>
            </a:pPr>
            <a:r>
              <a:rPr b="0" lang="en-GB" sz="1600">
                <a:solidFill>
                  <a:srgbClr val="000000"/>
                </a:solidFill>
                <a:highlight>
                  <a:srgbClr val="FFFFFF"/>
                </a:highlight>
                <a:latin typeface="Times New Roman"/>
                <a:ea typeface="Times New Roman"/>
                <a:cs typeface="Times New Roman"/>
                <a:sym typeface="Times New Roman"/>
              </a:rPr>
              <a:t>candidates lưu trữ các tập phổ biến k phần tử mới được tạo ra từ các tập trước đó</a:t>
            </a:r>
            <a:endParaRPr b="0" sz="1600">
              <a:solidFill>
                <a:srgbClr val="000000"/>
              </a:solidFill>
              <a:highlight>
                <a:srgbClr val="FFFFFF"/>
              </a:highlight>
              <a:latin typeface="Times New Roman"/>
              <a:ea typeface="Times New Roman"/>
              <a:cs typeface="Times New Roman"/>
              <a:sym typeface="Times New Roman"/>
            </a:endParaRPr>
          </a:p>
          <a:p>
            <a:pPr indent="-330200" lvl="0" marL="914400" rtl="0" algn="l">
              <a:lnSpc>
                <a:spcPct val="115000"/>
              </a:lnSpc>
              <a:spcBef>
                <a:spcPts val="0"/>
              </a:spcBef>
              <a:spcAft>
                <a:spcPts val="0"/>
              </a:spcAft>
              <a:buClr>
                <a:srgbClr val="000000"/>
              </a:buClr>
              <a:buSzPts val="1600"/>
              <a:buFont typeface="Times New Roman"/>
              <a:buChar char="+"/>
            </a:pPr>
            <a:r>
              <a:rPr lang="en-GB" sz="1600">
                <a:solidFill>
                  <a:srgbClr val="000000"/>
                </a:solidFill>
                <a:highlight>
                  <a:srgbClr val="FFFFFF"/>
                </a:highlight>
                <a:latin typeface="Times New Roman"/>
                <a:ea typeface="Times New Roman"/>
                <a:cs typeface="Times New Roman"/>
                <a:sym typeface="Times New Roman"/>
              </a:rPr>
              <a:t>current_frequent_itemsets </a:t>
            </a:r>
            <a:r>
              <a:rPr b="0" lang="en-GB" sz="1600">
                <a:solidFill>
                  <a:srgbClr val="000000"/>
                </a:solidFill>
                <a:highlight>
                  <a:srgbClr val="FFFFFF"/>
                </a:highlight>
                <a:latin typeface="Times New Roman"/>
                <a:ea typeface="Times New Roman"/>
                <a:cs typeface="Times New Roman"/>
                <a:sym typeface="Times New Roman"/>
              </a:rPr>
              <a:t>làm mới danh sách các tập phổ biến dựa vào </a:t>
            </a:r>
            <a:r>
              <a:rPr lang="en-GB" sz="1600">
                <a:solidFill>
                  <a:srgbClr val="000000"/>
                </a:solidFill>
                <a:highlight>
                  <a:srgbClr val="FFFFFF"/>
                </a:highlight>
                <a:latin typeface="Times New Roman"/>
                <a:ea typeface="Times New Roman"/>
                <a:cs typeface="Times New Roman"/>
                <a:sym typeface="Times New Roman"/>
              </a:rPr>
              <a:t>candidates </a:t>
            </a:r>
            <a:r>
              <a:rPr b="0" lang="en-GB" sz="1600">
                <a:solidFill>
                  <a:srgbClr val="000000"/>
                </a:solidFill>
                <a:highlight>
                  <a:srgbClr val="FFFFFF"/>
                </a:highlight>
                <a:latin typeface="Times New Roman"/>
                <a:ea typeface="Times New Roman"/>
                <a:cs typeface="Times New Roman"/>
                <a:sym typeface="Times New Roman"/>
              </a:rPr>
              <a:t>với k phần tử mới</a:t>
            </a:r>
            <a:endParaRPr b="0" sz="1600">
              <a:solidFill>
                <a:srgbClr val="000000"/>
              </a:solidFill>
              <a:highlight>
                <a:srgbClr val="FFFFFF"/>
              </a:highlight>
              <a:latin typeface="Times New Roman"/>
              <a:ea typeface="Times New Roman"/>
              <a:cs typeface="Times New Roman"/>
              <a:sym typeface="Times New Roman"/>
            </a:endParaRPr>
          </a:p>
          <a:p>
            <a:pPr indent="-330200" lvl="0" marL="914400" rtl="0" algn="l">
              <a:lnSpc>
                <a:spcPct val="115000"/>
              </a:lnSpc>
              <a:spcBef>
                <a:spcPts val="0"/>
              </a:spcBef>
              <a:spcAft>
                <a:spcPts val="0"/>
              </a:spcAft>
              <a:buClr>
                <a:srgbClr val="000000"/>
              </a:buClr>
              <a:buSzPts val="1600"/>
              <a:buFont typeface="Times New Roman"/>
              <a:buChar char="+"/>
            </a:pPr>
            <a:r>
              <a:rPr b="0" lang="en-GB" sz="1600">
                <a:solidFill>
                  <a:srgbClr val="000000"/>
                </a:solidFill>
                <a:highlight>
                  <a:srgbClr val="FFFFFF"/>
                </a:highlight>
                <a:latin typeface="Times New Roman"/>
                <a:ea typeface="Times New Roman"/>
                <a:cs typeface="Times New Roman"/>
                <a:sym typeface="Times New Roman"/>
              </a:rPr>
              <a:t>Chạy vòng lặp  </a:t>
            </a:r>
            <a:r>
              <a:rPr lang="en-GB" sz="1600">
                <a:solidFill>
                  <a:srgbClr val="000000"/>
                </a:solidFill>
                <a:highlight>
                  <a:srgbClr val="FFFFFF"/>
                </a:highlight>
                <a:latin typeface="Times New Roman"/>
                <a:ea typeface="Times New Roman"/>
                <a:cs typeface="Times New Roman"/>
                <a:sym typeface="Times New Roman"/>
              </a:rPr>
              <a:t>current_frequent_itemsets </a:t>
            </a:r>
            <a:r>
              <a:rPr b="0" lang="en-GB" sz="1600">
                <a:solidFill>
                  <a:srgbClr val="000000"/>
                </a:solidFill>
                <a:highlight>
                  <a:srgbClr val="FFFFFF"/>
                </a:highlight>
                <a:latin typeface="Times New Roman"/>
                <a:ea typeface="Times New Roman"/>
                <a:cs typeface="Times New Roman"/>
                <a:sym typeface="Times New Roman"/>
              </a:rPr>
              <a:t>và lưu vào </a:t>
            </a:r>
            <a:r>
              <a:rPr lang="en-GB" sz="1600">
                <a:solidFill>
                  <a:srgbClr val="000000"/>
                </a:solidFill>
                <a:highlight>
                  <a:srgbClr val="FFFFFF"/>
                </a:highlight>
                <a:latin typeface="Times New Roman"/>
                <a:ea typeface="Times New Roman"/>
                <a:cs typeface="Times New Roman"/>
                <a:sym typeface="Times New Roman"/>
              </a:rPr>
              <a:t>frequent_itemset_supports </a:t>
            </a:r>
            <a:r>
              <a:rPr b="0" lang="en-GB" sz="1600">
                <a:solidFill>
                  <a:srgbClr val="000000"/>
                </a:solidFill>
                <a:highlight>
                  <a:srgbClr val="FFFFFF"/>
                </a:highlight>
                <a:latin typeface="Times New Roman"/>
                <a:ea typeface="Times New Roman"/>
                <a:cs typeface="Times New Roman"/>
                <a:sym typeface="Times New Roman"/>
              </a:rPr>
              <a:t>với key là  </a:t>
            </a:r>
            <a:r>
              <a:rPr lang="en-GB" sz="1600">
                <a:solidFill>
                  <a:srgbClr val="000000"/>
                </a:solidFill>
                <a:highlight>
                  <a:srgbClr val="FFFFFF"/>
                </a:highlight>
                <a:latin typeface="Times New Roman"/>
                <a:ea typeface="Times New Roman"/>
                <a:cs typeface="Times New Roman"/>
                <a:sym typeface="Times New Roman"/>
              </a:rPr>
              <a:t>itemset </a:t>
            </a:r>
            <a:r>
              <a:rPr b="0" lang="en-GB" sz="1600">
                <a:solidFill>
                  <a:srgbClr val="000000"/>
                </a:solidFill>
                <a:highlight>
                  <a:srgbClr val="FFFFFF"/>
                </a:highlight>
                <a:latin typeface="Times New Roman"/>
                <a:ea typeface="Times New Roman"/>
                <a:cs typeface="Times New Roman"/>
                <a:sym typeface="Times New Roman"/>
              </a:rPr>
              <a:t>(tập phổ biến) và value là support của nó. </a:t>
            </a:r>
            <a:endParaRPr b="0" sz="1600">
              <a:solidFill>
                <a:srgbClr val="000000"/>
              </a:solidFill>
              <a:highlight>
                <a:srgbClr val="FFFFFF"/>
              </a:highlight>
              <a:latin typeface="Times New Roman"/>
              <a:ea typeface="Times New Roman"/>
              <a:cs typeface="Times New Roman"/>
              <a:sym typeface="Times New Roman"/>
            </a:endParaRPr>
          </a:p>
          <a:p>
            <a:pPr indent="-330200" lvl="0" marL="914400" rtl="0" algn="l">
              <a:lnSpc>
                <a:spcPct val="115000"/>
              </a:lnSpc>
              <a:spcBef>
                <a:spcPts val="0"/>
              </a:spcBef>
              <a:spcAft>
                <a:spcPts val="0"/>
              </a:spcAft>
              <a:buClr>
                <a:srgbClr val="000000"/>
              </a:buClr>
              <a:buSzPts val="1600"/>
              <a:buFont typeface="Times New Roman"/>
              <a:buChar char="+"/>
            </a:pPr>
            <a:r>
              <a:rPr b="0" lang="en-GB" sz="1600">
                <a:solidFill>
                  <a:srgbClr val="000000"/>
                </a:solidFill>
                <a:highlight>
                  <a:srgbClr val="FFFFFF"/>
                </a:highlight>
                <a:latin typeface="Times New Roman"/>
                <a:ea typeface="Times New Roman"/>
                <a:cs typeface="Times New Roman"/>
                <a:sym typeface="Times New Roman"/>
              </a:rPr>
              <a:t>Cho k += 1 để tính tiếp tập mục k phần tử</a:t>
            </a:r>
            <a:endParaRPr b="0" sz="1600">
              <a:solidFill>
                <a:srgbClr val="000000"/>
              </a:solidFill>
              <a:highlight>
                <a:srgbClr val="FFFFFF"/>
              </a:highlight>
              <a:latin typeface="Times New Roman"/>
              <a:ea typeface="Times New Roman"/>
              <a:cs typeface="Times New Roman"/>
              <a:sym typeface="Times New Roman"/>
            </a:endParaRPr>
          </a:p>
          <a:p>
            <a:pPr indent="-330200" lvl="0" marL="914400" rtl="0" algn="l">
              <a:lnSpc>
                <a:spcPct val="115000"/>
              </a:lnSpc>
              <a:spcBef>
                <a:spcPts val="0"/>
              </a:spcBef>
              <a:spcAft>
                <a:spcPts val="0"/>
              </a:spcAft>
              <a:buClr>
                <a:srgbClr val="000000"/>
              </a:buClr>
              <a:buSzPts val="1600"/>
              <a:buFont typeface="Times New Roman"/>
              <a:buChar char="+"/>
            </a:pPr>
            <a:r>
              <a:rPr b="0" lang="en-GB" sz="1600">
                <a:solidFill>
                  <a:srgbClr val="000000"/>
                </a:solidFill>
                <a:highlight>
                  <a:srgbClr val="FFFFFF"/>
                </a:highlight>
                <a:latin typeface="Times New Roman"/>
                <a:ea typeface="Times New Roman"/>
                <a:cs typeface="Times New Roman"/>
                <a:sym typeface="Times New Roman"/>
              </a:rPr>
              <a:t>trả về kết quả là </a:t>
            </a:r>
            <a:r>
              <a:rPr lang="en-GB" sz="1600">
                <a:solidFill>
                  <a:srgbClr val="000000"/>
                </a:solidFill>
                <a:highlight>
                  <a:srgbClr val="FFFFFF"/>
                </a:highlight>
                <a:latin typeface="Times New Roman"/>
                <a:ea typeface="Times New Roman"/>
                <a:cs typeface="Times New Roman"/>
                <a:sym typeface="Times New Roman"/>
              </a:rPr>
              <a:t>frequent_itemset_supports </a:t>
            </a:r>
            <a:endParaRPr sz="160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09"/>
          <p:cNvSpPr txBox="1"/>
          <p:nvPr>
            <p:ph type="title"/>
          </p:nvPr>
        </p:nvSpPr>
        <p:spPr>
          <a:xfrm>
            <a:off x="1514500" y="3364200"/>
            <a:ext cx="5772300" cy="10707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Font typeface="Times New Roman"/>
              <a:buChar char="-"/>
            </a:pPr>
            <a:r>
              <a:rPr b="0" lang="en-GB" sz="1600">
                <a:solidFill>
                  <a:srgbClr val="000000"/>
                </a:solidFill>
                <a:highlight>
                  <a:srgbClr val="FFFFFF"/>
                </a:highlight>
                <a:latin typeface="Times New Roman"/>
                <a:ea typeface="Times New Roman"/>
                <a:cs typeface="Times New Roman"/>
                <a:sym typeface="Times New Roman"/>
              </a:rPr>
              <a:t>minsup tự đặt là 0.05</a:t>
            </a:r>
            <a:endParaRPr b="0" sz="1600">
              <a:solidFill>
                <a:srgbClr val="000000"/>
              </a:solidFill>
              <a:highlight>
                <a:srgbClr val="FFFFFF"/>
              </a:highlight>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00000"/>
              </a:buClr>
              <a:buSzPts val="1600"/>
              <a:buFont typeface="Times New Roman"/>
              <a:buChar char="-"/>
            </a:pPr>
            <a:r>
              <a:rPr b="0" lang="en-GB" sz="1600">
                <a:solidFill>
                  <a:srgbClr val="000000"/>
                </a:solidFill>
                <a:highlight>
                  <a:srgbClr val="FFFFFF"/>
                </a:highlight>
                <a:latin typeface="Times New Roman"/>
                <a:ea typeface="Times New Roman"/>
                <a:cs typeface="Times New Roman"/>
                <a:sym typeface="Times New Roman"/>
              </a:rPr>
              <a:t>itemset_support lưu trữ kết quả trả về từ hàm apriori()</a:t>
            </a:r>
            <a:endParaRPr b="0" sz="1600">
              <a:solidFill>
                <a:srgbClr val="000000"/>
              </a:solidFill>
              <a:highlight>
                <a:srgbClr val="FFFFFF"/>
              </a:highlight>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00000"/>
              </a:buClr>
              <a:buSzPts val="1600"/>
              <a:buFont typeface="Times New Roman"/>
              <a:buChar char="-"/>
            </a:pPr>
            <a:r>
              <a:rPr b="0" lang="en-GB" sz="1600">
                <a:solidFill>
                  <a:srgbClr val="000000"/>
                </a:solidFill>
                <a:highlight>
                  <a:srgbClr val="FFFFFF"/>
                </a:highlight>
                <a:latin typeface="Times New Roman"/>
                <a:ea typeface="Times New Roman"/>
                <a:cs typeface="Times New Roman"/>
                <a:sym typeface="Times New Roman"/>
              </a:rPr>
              <a:t>In giá trị là các tập phổ biến và độ support tương ứng</a:t>
            </a:r>
            <a:endParaRPr b="0" sz="1600">
              <a:solidFill>
                <a:srgbClr val="000000"/>
              </a:solidFill>
              <a:highlight>
                <a:srgbClr val="FFFFFF"/>
              </a:highlight>
              <a:latin typeface="Times New Roman"/>
              <a:ea typeface="Times New Roman"/>
              <a:cs typeface="Times New Roman"/>
              <a:sym typeface="Times New Roman"/>
            </a:endParaRPr>
          </a:p>
        </p:txBody>
      </p:sp>
      <p:pic>
        <p:nvPicPr>
          <p:cNvPr id="979" name="Google Shape;979;p109"/>
          <p:cNvPicPr preferRelativeResize="0"/>
          <p:nvPr/>
        </p:nvPicPr>
        <p:blipFill>
          <a:blip r:embed="rId3">
            <a:alphaModFix/>
          </a:blip>
          <a:stretch>
            <a:fillRect/>
          </a:stretch>
        </p:blipFill>
        <p:spPr>
          <a:xfrm>
            <a:off x="1514500" y="264850"/>
            <a:ext cx="5772150" cy="1666875"/>
          </a:xfrm>
          <a:prstGeom prst="rect">
            <a:avLst/>
          </a:prstGeom>
          <a:noFill/>
          <a:ln>
            <a:noFill/>
          </a:ln>
        </p:spPr>
      </p:pic>
      <p:pic>
        <p:nvPicPr>
          <p:cNvPr id="980" name="Google Shape;980;p109"/>
          <p:cNvPicPr preferRelativeResize="0"/>
          <p:nvPr/>
        </p:nvPicPr>
        <p:blipFill>
          <a:blip r:embed="rId4">
            <a:alphaModFix/>
          </a:blip>
          <a:stretch>
            <a:fillRect/>
          </a:stretch>
        </p:blipFill>
        <p:spPr>
          <a:xfrm>
            <a:off x="1514500" y="2176463"/>
            <a:ext cx="5772150" cy="7905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pic>
        <p:nvPicPr>
          <p:cNvPr id="985" name="Google Shape;985;p110"/>
          <p:cNvPicPr preferRelativeResize="0"/>
          <p:nvPr/>
        </p:nvPicPr>
        <p:blipFill>
          <a:blip r:embed="rId3">
            <a:alphaModFix/>
          </a:blip>
          <a:stretch>
            <a:fillRect/>
          </a:stretch>
        </p:blipFill>
        <p:spPr>
          <a:xfrm>
            <a:off x="0" y="0"/>
            <a:ext cx="4465475" cy="4481475"/>
          </a:xfrm>
          <a:prstGeom prst="rect">
            <a:avLst/>
          </a:prstGeom>
          <a:noFill/>
          <a:ln>
            <a:noFill/>
          </a:ln>
        </p:spPr>
      </p:pic>
      <p:pic>
        <p:nvPicPr>
          <p:cNvPr id="986" name="Google Shape;986;p110"/>
          <p:cNvPicPr preferRelativeResize="0"/>
          <p:nvPr/>
        </p:nvPicPr>
        <p:blipFill>
          <a:blip r:embed="rId4">
            <a:alphaModFix/>
          </a:blip>
          <a:stretch>
            <a:fillRect/>
          </a:stretch>
        </p:blipFill>
        <p:spPr>
          <a:xfrm>
            <a:off x="4572000" y="0"/>
            <a:ext cx="4572000" cy="293329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11"/>
          <p:cNvSpPr txBox="1"/>
          <p:nvPr>
            <p:ph type="title"/>
          </p:nvPr>
        </p:nvSpPr>
        <p:spPr>
          <a:xfrm>
            <a:off x="1504500" y="128300"/>
            <a:ext cx="5772300" cy="37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a:solidFill>
                  <a:srgbClr val="000000"/>
                </a:solidFill>
                <a:highlight>
                  <a:srgbClr val="FFFFFF"/>
                </a:highlight>
                <a:latin typeface="Times New Roman"/>
                <a:ea typeface="Times New Roman"/>
                <a:cs typeface="Times New Roman"/>
                <a:sym typeface="Times New Roman"/>
              </a:rPr>
              <a:t>Import thư viện</a:t>
            </a:r>
            <a:endParaRPr sz="1600">
              <a:solidFill>
                <a:srgbClr val="000000"/>
              </a:solidFill>
              <a:highlight>
                <a:srgbClr val="FFFFFF"/>
              </a:highlight>
              <a:latin typeface="Times New Roman"/>
              <a:ea typeface="Times New Roman"/>
              <a:cs typeface="Times New Roman"/>
              <a:sym typeface="Times New Roman"/>
            </a:endParaRPr>
          </a:p>
        </p:txBody>
      </p:sp>
      <p:pic>
        <p:nvPicPr>
          <p:cNvPr id="992" name="Google Shape;992;p111"/>
          <p:cNvPicPr preferRelativeResize="0"/>
          <p:nvPr/>
        </p:nvPicPr>
        <p:blipFill>
          <a:blip r:embed="rId3">
            <a:alphaModFix/>
          </a:blip>
          <a:stretch>
            <a:fillRect/>
          </a:stretch>
        </p:blipFill>
        <p:spPr>
          <a:xfrm>
            <a:off x="437175" y="581875"/>
            <a:ext cx="8329650" cy="948425"/>
          </a:xfrm>
          <a:prstGeom prst="rect">
            <a:avLst/>
          </a:prstGeom>
          <a:noFill/>
          <a:ln>
            <a:noFill/>
          </a:ln>
        </p:spPr>
      </p:pic>
      <p:pic>
        <p:nvPicPr>
          <p:cNvPr id="993" name="Google Shape;993;p111"/>
          <p:cNvPicPr preferRelativeResize="0"/>
          <p:nvPr/>
        </p:nvPicPr>
        <p:blipFill>
          <a:blip r:embed="rId4">
            <a:alphaModFix/>
          </a:blip>
          <a:stretch>
            <a:fillRect/>
          </a:stretch>
        </p:blipFill>
        <p:spPr>
          <a:xfrm>
            <a:off x="437163" y="2201088"/>
            <a:ext cx="8269668" cy="641825"/>
          </a:xfrm>
          <a:prstGeom prst="rect">
            <a:avLst/>
          </a:prstGeom>
          <a:noFill/>
          <a:ln>
            <a:noFill/>
          </a:ln>
        </p:spPr>
      </p:pic>
      <p:sp>
        <p:nvSpPr>
          <p:cNvPr id="994" name="Google Shape;994;p111"/>
          <p:cNvSpPr txBox="1"/>
          <p:nvPr>
            <p:ph type="title"/>
          </p:nvPr>
        </p:nvSpPr>
        <p:spPr>
          <a:xfrm>
            <a:off x="1504425" y="1704863"/>
            <a:ext cx="5772300" cy="37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a:solidFill>
                  <a:srgbClr val="000000"/>
                </a:solidFill>
                <a:highlight>
                  <a:srgbClr val="FFFFFF"/>
                </a:highlight>
                <a:latin typeface="Times New Roman"/>
                <a:ea typeface="Times New Roman"/>
                <a:cs typeface="Times New Roman"/>
                <a:sym typeface="Times New Roman"/>
              </a:rPr>
              <a:t>Tiền xử lý dữ liệu</a:t>
            </a:r>
            <a:endParaRPr sz="1600">
              <a:solidFill>
                <a:srgbClr val="000000"/>
              </a:solidFill>
              <a:highlight>
                <a:srgbClr val="FFFFFF"/>
              </a:highlight>
              <a:latin typeface="Times New Roman"/>
              <a:ea typeface="Times New Roman"/>
              <a:cs typeface="Times New Roman"/>
              <a:sym typeface="Times New Roman"/>
            </a:endParaRPr>
          </a:p>
        </p:txBody>
      </p:sp>
      <p:sp>
        <p:nvSpPr>
          <p:cNvPr id="995" name="Google Shape;995;p111"/>
          <p:cNvSpPr txBox="1"/>
          <p:nvPr>
            <p:ph type="title"/>
          </p:nvPr>
        </p:nvSpPr>
        <p:spPr>
          <a:xfrm>
            <a:off x="1504500" y="2965925"/>
            <a:ext cx="5953800" cy="18603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Times New Roman"/>
              <a:buChar char="-"/>
            </a:pPr>
            <a:r>
              <a:rPr b="0" lang="en-GB" sz="1400">
                <a:solidFill>
                  <a:srgbClr val="000000"/>
                </a:solidFill>
                <a:highlight>
                  <a:srgbClr val="FFFFFF"/>
                </a:highlight>
                <a:latin typeface="Times New Roman"/>
                <a:ea typeface="Times New Roman"/>
                <a:cs typeface="Times New Roman"/>
                <a:sym typeface="Times New Roman"/>
              </a:rPr>
              <a:t>te = </a:t>
            </a:r>
            <a:r>
              <a:rPr lang="en-GB" sz="1400">
                <a:solidFill>
                  <a:srgbClr val="000000"/>
                </a:solidFill>
                <a:highlight>
                  <a:srgbClr val="FFFFFF"/>
                </a:highlight>
                <a:latin typeface="Times New Roman"/>
                <a:ea typeface="Times New Roman"/>
                <a:cs typeface="Times New Roman"/>
                <a:sym typeface="Times New Roman"/>
              </a:rPr>
              <a:t>TransactionEncoder</a:t>
            </a:r>
            <a:r>
              <a:rPr b="0" lang="en-GB" sz="1400">
                <a:solidFill>
                  <a:srgbClr val="000000"/>
                </a:solidFill>
                <a:highlight>
                  <a:srgbClr val="FFFFFF"/>
                </a:highlight>
                <a:latin typeface="Times New Roman"/>
                <a:ea typeface="Times New Roman"/>
                <a:cs typeface="Times New Roman"/>
                <a:sym typeface="Times New Roman"/>
              </a:rPr>
              <a:t>(): Khởi tạo một đối tượng </a:t>
            </a:r>
            <a:r>
              <a:rPr lang="en-GB" sz="1400">
                <a:solidFill>
                  <a:srgbClr val="000000"/>
                </a:solidFill>
                <a:highlight>
                  <a:srgbClr val="FFFFFF"/>
                </a:highlight>
                <a:latin typeface="Times New Roman"/>
                <a:ea typeface="Times New Roman"/>
                <a:cs typeface="Times New Roman"/>
                <a:sym typeface="Times New Roman"/>
              </a:rPr>
              <a:t>TransactionEncoder</a:t>
            </a:r>
            <a:r>
              <a:rPr b="0" lang="en-GB" sz="1400">
                <a:solidFill>
                  <a:srgbClr val="000000"/>
                </a:solidFill>
                <a:highlight>
                  <a:srgbClr val="FFFFFF"/>
                </a:highlight>
                <a:latin typeface="Times New Roman"/>
                <a:ea typeface="Times New Roman"/>
                <a:cs typeface="Times New Roman"/>
                <a:sym typeface="Times New Roman"/>
              </a:rPr>
              <a:t>.</a:t>
            </a:r>
            <a:endParaRPr b="0"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GB" sz="1400">
                <a:solidFill>
                  <a:srgbClr val="000000"/>
                </a:solidFill>
                <a:highlight>
                  <a:srgbClr val="FFFFFF"/>
                </a:highlight>
                <a:latin typeface="Times New Roman"/>
                <a:ea typeface="Times New Roman"/>
                <a:cs typeface="Times New Roman"/>
                <a:sym typeface="Times New Roman"/>
              </a:rPr>
              <a:t>te_ary = te.fit(transactions).transform(transactions)</a:t>
            </a:r>
            <a:endParaRPr sz="1400">
              <a:solidFill>
                <a:srgbClr val="000000"/>
              </a:solidFill>
              <a:highlight>
                <a:srgbClr val="FFFFFF"/>
              </a:highlight>
              <a:latin typeface="Times New Roman"/>
              <a:ea typeface="Times New Roman"/>
              <a:cs typeface="Times New Roman"/>
              <a:sym typeface="Times New Roman"/>
            </a:endParaRPr>
          </a:p>
          <a:p>
            <a:pPr indent="-317500" lvl="0" marL="914400" rtl="0" algn="l">
              <a:lnSpc>
                <a:spcPct val="115000"/>
              </a:lnSpc>
              <a:spcBef>
                <a:spcPts val="0"/>
              </a:spcBef>
              <a:spcAft>
                <a:spcPts val="0"/>
              </a:spcAft>
              <a:buClr>
                <a:srgbClr val="000000"/>
              </a:buClr>
              <a:buSzPts val="1400"/>
              <a:buFont typeface="Times New Roman"/>
              <a:buChar char="+"/>
            </a:pPr>
            <a:r>
              <a:rPr b="0" lang="en-GB" sz="1400">
                <a:solidFill>
                  <a:srgbClr val="000000"/>
                </a:solidFill>
                <a:highlight>
                  <a:srgbClr val="FFFFFF"/>
                </a:highlight>
                <a:latin typeface="Times New Roman"/>
                <a:ea typeface="Times New Roman"/>
                <a:cs typeface="Times New Roman"/>
                <a:sym typeface="Times New Roman"/>
              </a:rPr>
              <a:t>Hàm fit tìm các tập mục không trùng từ transactions</a:t>
            </a:r>
            <a:endParaRPr b="0" sz="1400">
              <a:solidFill>
                <a:srgbClr val="000000"/>
              </a:solidFill>
              <a:highlight>
                <a:srgbClr val="FFFFFF"/>
              </a:highlight>
              <a:latin typeface="Times New Roman"/>
              <a:ea typeface="Times New Roman"/>
              <a:cs typeface="Times New Roman"/>
              <a:sym typeface="Times New Roman"/>
            </a:endParaRPr>
          </a:p>
          <a:p>
            <a:pPr indent="-317500" lvl="0" marL="914400" rtl="0" algn="l">
              <a:lnSpc>
                <a:spcPct val="115000"/>
              </a:lnSpc>
              <a:spcBef>
                <a:spcPts val="0"/>
              </a:spcBef>
              <a:spcAft>
                <a:spcPts val="0"/>
              </a:spcAft>
              <a:buClr>
                <a:srgbClr val="000000"/>
              </a:buClr>
              <a:buSzPts val="1400"/>
              <a:buFont typeface="Times New Roman"/>
              <a:buChar char="+"/>
            </a:pPr>
            <a:r>
              <a:rPr b="0" lang="en-GB" sz="1400">
                <a:solidFill>
                  <a:srgbClr val="000000"/>
                </a:solidFill>
                <a:highlight>
                  <a:srgbClr val="FFFFFF"/>
                </a:highlight>
                <a:latin typeface="Times New Roman"/>
                <a:ea typeface="Times New Roman"/>
                <a:cs typeface="Times New Roman"/>
                <a:sym typeface="Times New Roman"/>
              </a:rPr>
              <a:t>Hàm transform chuẩn hóa dữ liệu thành dạng True/False</a:t>
            </a:r>
            <a:endParaRPr sz="160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12"/>
          <p:cNvSpPr txBox="1"/>
          <p:nvPr>
            <p:ph type="title"/>
          </p:nvPr>
        </p:nvSpPr>
        <p:spPr>
          <a:xfrm>
            <a:off x="666300" y="128300"/>
            <a:ext cx="5772300" cy="37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a:solidFill>
                  <a:srgbClr val="000000"/>
                </a:solidFill>
                <a:highlight>
                  <a:srgbClr val="FFFFFF"/>
                </a:highlight>
                <a:latin typeface="Times New Roman"/>
                <a:ea typeface="Times New Roman"/>
                <a:cs typeface="Times New Roman"/>
                <a:sym typeface="Times New Roman"/>
              </a:rPr>
              <a:t>Sau khi chuẩn hóa ma trận sẽ đưa ra kết quả như hình bên dưới</a:t>
            </a:r>
            <a:endParaRPr sz="1600">
              <a:solidFill>
                <a:srgbClr val="000000"/>
              </a:solidFill>
              <a:highlight>
                <a:srgbClr val="FFFFFF"/>
              </a:highlight>
              <a:latin typeface="Times New Roman"/>
              <a:ea typeface="Times New Roman"/>
              <a:cs typeface="Times New Roman"/>
              <a:sym typeface="Times New Roman"/>
            </a:endParaRPr>
          </a:p>
        </p:txBody>
      </p:sp>
      <p:sp>
        <p:nvSpPr>
          <p:cNvPr id="1001" name="Google Shape;1001;p112"/>
          <p:cNvSpPr txBox="1"/>
          <p:nvPr>
            <p:ph type="title"/>
          </p:nvPr>
        </p:nvSpPr>
        <p:spPr>
          <a:xfrm>
            <a:off x="1504425" y="1704863"/>
            <a:ext cx="5772300" cy="37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a:solidFill>
                  <a:srgbClr val="000000"/>
                </a:solidFill>
                <a:highlight>
                  <a:srgbClr val="FFFFFF"/>
                </a:highlight>
                <a:latin typeface="Times New Roman"/>
                <a:ea typeface="Times New Roman"/>
                <a:cs typeface="Times New Roman"/>
                <a:sym typeface="Times New Roman"/>
              </a:rPr>
              <a:t>Tiền xử lý dữ liệu</a:t>
            </a:r>
            <a:endParaRPr sz="1600">
              <a:solidFill>
                <a:srgbClr val="000000"/>
              </a:solidFill>
              <a:highlight>
                <a:srgbClr val="FFFFFF"/>
              </a:highlight>
              <a:latin typeface="Times New Roman"/>
              <a:ea typeface="Times New Roman"/>
              <a:cs typeface="Times New Roman"/>
              <a:sym typeface="Times New Roman"/>
            </a:endParaRPr>
          </a:p>
        </p:txBody>
      </p:sp>
      <p:pic>
        <p:nvPicPr>
          <p:cNvPr id="1002" name="Google Shape;1002;p112"/>
          <p:cNvPicPr preferRelativeResize="0"/>
          <p:nvPr/>
        </p:nvPicPr>
        <p:blipFill>
          <a:blip r:embed="rId3">
            <a:alphaModFix/>
          </a:blip>
          <a:stretch>
            <a:fillRect/>
          </a:stretch>
        </p:blipFill>
        <p:spPr>
          <a:xfrm>
            <a:off x="571850" y="808487"/>
            <a:ext cx="7376375" cy="39377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13"/>
          <p:cNvSpPr txBox="1"/>
          <p:nvPr>
            <p:ph type="title"/>
          </p:nvPr>
        </p:nvSpPr>
        <p:spPr>
          <a:xfrm>
            <a:off x="666300" y="128300"/>
            <a:ext cx="5772300" cy="37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a:solidFill>
                  <a:srgbClr val="000000"/>
                </a:solidFill>
                <a:highlight>
                  <a:srgbClr val="FFFFFF"/>
                </a:highlight>
                <a:latin typeface="Times New Roman"/>
                <a:ea typeface="Times New Roman"/>
                <a:cs typeface="Times New Roman"/>
                <a:sym typeface="Times New Roman"/>
              </a:rPr>
              <a:t>Sau khi chuẩn hóa ma trận sẽ đưa ra kết quả như hình bên dưới</a:t>
            </a:r>
            <a:endParaRPr sz="1600">
              <a:solidFill>
                <a:srgbClr val="000000"/>
              </a:solidFill>
              <a:highlight>
                <a:srgbClr val="FFFFFF"/>
              </a:highlight>
              <a:latin typeface="Times New Roman"/>
              <a:ea typeface="Times New Roman"/>
              <a:cs typeface="Times New Roman"/>
              <a:sym typeface="Times New Roman"/>
            </a:endParaRPr>
          </a:p>
        </p:txBody>
      </p:sp>
      <p:sp>
        <p:nvSpPr>
          <p:cNvPr id="1008" name="Google Shape;1008;p113"/>
          <p:cNvSpPr txBox="1"/>
          <p:nvPr>
            <p:ph type="title"/>
          </p:nvPr>
        </p:nvSpPr>
        <p:spPr>
          <a:xfrm>
            <a:off x="751675" y="1884725"/>
            <a:ext cx="7151100" cy="30912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Font typeface="Times New Roman"/>
              <a:buChar char="-"/>
            </a:pPr>
            <a:r>
              <a:rPr b="0" lang="en-GB" sz="1600">
                <a:solidFill>
                  <a:srgbClr val="000000"/>
                </a:solidFill>
                <a:highlight>
                  <a:srgbClr val="FFFFFF"/>
                </a:highlight>
                <a:latin typeface="Times New Roman"/>
                <a:ea typeface="Times New Roman"/>
                <a:cs typeface="Times New Roman"/>
                <a:sym typeface="Times New Roman"/>
              </a:rPr>
              <a:t>frequent_itemsets: Biến này sẽ lưu trữ các tập hợp mục phổ biến.</a:t>
            </a:r>
            <a:endParaRPr b="0" sz="1600">
              <a:solidFill>
                <a:srgbClr val="000000"/>
              </a:solidFill>
              <a:highlight>
                <a:srgbClr val="FFFFFF"/>
              </a:highlight>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00000"/>
              </a:buClr>
              <a:buSzPts val="1600"/>
              <a:buFont typeface="Times New Roman"/>
              <a:buChar char="-"/>
            </a:pPr>
            <a:r>
              <a:rPr b="0" lang="en-GB" sz="1600">
                <a:solidFill>
                  <a:srgbClr val="000000"/>
                </a:solidFill>
                <a:highlight>
                  <a:srgbClr val="FFFFFF"/>
                </a:highlight>
                <a:latin typeface="Times New Roman"/>
                <a:ea typeface="Times New Roman"/>
                <a:cs typeface="Times New Roman"/>
                <a:sym typeface="Times New Roman"/>
              </a:rPr>
              <a:t>apriori(df, min_support=0.05, use_colnames=True):</a:t>
            </a:r>
            <a:endParaRPr b="0" sz="1600">
              <a:solidFill>
                <a:srgbClr val="000000"/>
              </a:solidFill>
              <a:highlight>
                <a:srgbClr val="FFFFFF"/>
              </a:highlight>
              <a:latin typeface="Times New Roman"/>
              <a:ea typeface="Times New Roman"/>
              <a:cs typeface="Times New Roman"/>
              <a:sym typeface="Times New Roman"/>
            </a:endParaRPr>
          </a:p>
          <a:p>
            <a:pPr indent="-330200" lvl="0" marL="914400" rtl="0" algn="l">
              <a:lnSpc>
                <a:spcPct val="115000"/>
              </a:lnSpc>
              <a:spcBef>
                <a:spcPts val="0"/>
              </a:spcBef>
              <a:spcAft>
                <a:spcPts val="0"/>
              </a:spcAft>
              <a:buClr>
                <a:srgbClr val="000000"/>
              </a:buClr>
              <a:buSzPts val="1600"/>
              <a:buFont typeface="Times New Roman"/>
              <a:buChar char="+"/>
            </a:pPr>
            <a:r>
              <a:rPr b="0" lang="en-GB" sz="1600">
                <a:solidFill>
                  <a:srgbClr val="000000"/>
                </a:solidFill>
                <a:highlight>
                  <a:srgbClr val="FFFFFF"/>
                </a:highlight>
                <a:latin typeface="Times New Roman"/>
                <a:ea typeface="Times New Roman"/>
                <a:cs typeface="Times New Roman"/>
                <a:sym typeface="Times New Roman"/>
              </a:rPr>
              <a:t>df: DataFrame đầu vào chứa các giao dịch đã được mã hóa.</a:t>
            </a:r>
            <a:endParaRPr b="0" sz="1600">
              <a:solidFill>
                <a:srgbClr val="000000"/>
              </a:solidFill>
              <a:highlight>
                <a:srgbClr val="FFFFFF"/>
              </a:highlight>
              <a:latin typeface="Times New Roman"/>
              <a:ea typeface="Times New Roman"/>
              <a:cs typeface="Times New Roman"/>
              <a:sym typeface="Times New Roman"/>
            </a:endParaRPr>
          </a:p>
          <a:p>
            <a:pPr indent="-330200" lvl="0" marL="914400" rtl="0" algn="l">
              <a:lnSpc>
                <a:spcPct val="115000"/>
              </a:lnSpc>
              <a:spcBef>
                <a:spcPts val="0"/>
              </a:spcBef>
              <a:spcAft>
                <a:spcPts val="0"/>
              </a:spcAft>
              <a:buClr>
                <a:srgbClr val="000000"/>
              </a:buClr>
              <a:buSzPts val="1600"/>
              <a:buFont typeface="Times New Roman"/>
              <a:buChar char="+"/>
            </a:pPr>
            <a:r>
              <a:rPr b="0" lang="en-GB" sz="1600">
                <a:solidFill>
                  <a:srgbClr val="000000"/>
                </a:solidFill>
                <a:highlight>
                  <a:srgbClr val="FFFFFF"/>
                </a:highlight>
                <a:latin typeface="Times New Roman"/>
                <a:ea typeface="Times New Roman"/>
                <a:cs typeface="Times New Roman"/>
                <a:sym typeface="Times New Roman"/>
              </a:rPr>
              <a:t>min_support=0.05</a:t>
            </a:r>
            <a:endParaRPr b="0" sz="1600">
              <a:solidFill>
                <a:srgbClr val="000000"/>
              </a:solidFill>
              <a:highlight>
                <a:srgbClr val="FFFFFF"/>
              </a:highlight>
              <a:latin typeface="Times New Roman"/>
              <a:ea typeface="Times New Roman"/>
              <a:cs typeface="Times New Roman"/>
              <a:sym typeface="Times New Roman"/>
            </a:endParaRPr>
          </a:p>
          <a:p>
            <a:pPr indent="-330200" lvl="0" marL="914400" rtl="0" algn="l">
              <a:lnSpc>
                <a:spcPct val="115000"/>
              </a:lnSpc>
              <a:spcBef>
                <a:spcPts val="0"/>
              </a:spcBef>
              <a:spcAft>
                <a:spcPts val="0"/>
              </a:spcAft>
              <a:buClr>
                <a:srgbClr val="000000"/>
              </a:buClr>
              <a:buSzPts val="1600"/>
              <a:buFont typeface="Times New Roman"/>
              <a:buChar char="+"/>
            </a:pPr>
            <a:r>
              <a:rPr b="0" lang="en-GB" sz="1600">
                <a:solidFill>
                  <a:srgbClr val="000000"/>
                </a:solidFill>
                <a:highlight>
                  <a:srgbClr val="FFFFFF"/>
                </a:highlight>
                <a:latin typeface="Times New Roman"/>
                <a:ea typeface="Times New Roman"/>
                <a:cs typeface="Times New Roman"/>
                <a:sym typeface="Times New Roman"/>
              </a:rPr>
              <a:t>use_colnames=True: Đảm bảo các sản phẩm trong tập phổ biến được hiển thị theo tên cột (tên của các mã sản phẩm ) thay vì chỉ số.</a:t>
            </a:r>
            <a:endParaRPr b="0" sz="1600">
              <a:solidFill>
                <a:srgbClr val="000000"/>
              </a:solidFill>
              <a:highlight>
                <a:srgbClr val="FFFFFF"/>
              </a:highlight>
              <a:latin typeface="Times New Roman"/>
              <a:ea typeface="Times New Roman"/>
              <a:cs typeface="Times New Roman"/>
              <a:sym typeface="Times New Roman"/>
            </a:endParaRPr>
          </a:p>
        </p:txBody>
      </p:sp>
      <p:pic>
        <p:nvPicPr>
          <p:cNvPr id="1009" name="Google Shape;1009;p113"/>
          <p:cNvPicPr preferRelativeResize="0"/>
          <p:nvPr/>
        </p:nvPicPr>
        <p:blipFill>
          <a:blip r:embed="rId3">
            <a:alphaModFix/>
          </a:blip>
          <a:stretch>
            <a:fillRect/>
          </a:stretch>
        </p:blipFill>
        <p:spPr>
          <a:xfrm>
            <a:off x="751675" y="501500"/>
            <a:ext cx="6350260" cy="1383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